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ppt/notesSlides/notesSlide20.xml" ContentType="application/vnd.openxmlformats-officedocument.presentationml.notesSlide+xml"/>
  <Override PartName="/ppt/tags/tag23.xml" ContentType="application/vnd.openxmlformats-officedocument.presentationml.tags+xml"/>
  <Override PartName="/ppt/notesSlides/notesSlide21.xml" ContentType="application/vnd.openxmlformats-officedocument.presentationml.notesSlide+xml"/>
  <Override PartName="/ppt/tags/tag24.xml" ContentType="application/vnd.openxmlformats-officedocument.presentationml.tags+xml"/>
  <Override PartName="/ppt/notesSlides/notesSlide22.xml" ContentType="application/vnd.openxmlformats-officedocument.presentationml.notesSlide+xml"/>
  <Override PartName="/ppt/tags/tag25.xml" ContentType="application/vnd.openxmlformats-officedocument.presentationml.tags+xml"/>
  <Override PartName="/ppt/notesSlides/notesSlide23.xml" ContentType="application/vnd.openxmlformats-officedocument.presentationml.notesSlide+xml"/>
  <Override PartName="/ppt/tags/tag26.xml" ContentType="application/vnd.openxmlformats-officedocument.presentationml.tags+xml"/>
  <Override PartName="/ppt/notesSlides/notesSlide24.xml" ContentType="application/vnd.openxmlformats-officedocument.presentationml.notesSlide+xml"/>
  <Override PartName="/ppt/tags/tag27.xml" ContentType="application/vnd.openxmlformats-officedocument.presentationml.tags+xml"/>
  <Override PartName="/ppt/notesSlides/notesSlide25.xml" ContentType="application/vnd.openxmlformats-officedocument.presentationml.notesSlide+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ppt/tags/tag30.xml" ContentType="application/vnd.openxmlformats-officedocument.presentationml.tags+xml"/>
  <Override PartName="/ppt/notesSlides/notesSlide28.xml" ContentType="application/vnd.openxmlformats-officedocument.presentationml.notesSlide+xml"/>
  <Override PartName="/ppt/tags/tag31.xml" ContentType="application/vnd.openxmlformats-officedocument.presentationml.tags+xml"/>
  <Override PartName="/ppt/notesSlides/notesSlide29.xml" ContentType="application/vnd.openxmlformats-officedocument.presentationml.notesSlide+xml"/>
  <Override PartName="/ppt/tags/tag32.xml" ContentType="application/vnd.openxmlformats-officedocument.presentationml.tags+xml"/>
  <Override PartName="/ppt/notesSlides/notesSlide30.xml" ContentType="application/vnd.openxmlformats-officedocument.presentationml.notesSlide+xml"/>
  <Override PartName="/ppt/tags/tag33.xml" ContentType="application/vnd.openxmlformats-officedocument.presentationml.tags+xml"/>
  <Override PartName="/ppt/notesSlides/notesSlide31.xml" ContentType="application/vnd.openxmlformats-officedocument.presentationml.notesSlide+xml"/>
  <Override PartName="/ppt/tags/tag34.xml" ContentType="application/vnd.openxmlformats-officedocument.presentationml.tags+xml"/>
  <Override PartName="/ppt/notesSlides/notesSlide32.xml" ContentType="application/vnd.openxmlformats-officedocument.presentationml.notesSlide+xml"/>
  <Override PartName="/ppt/tags/tag35.xml" ContentType="application/vnd.openxmlformats-officedocument.presentationml.tags+xml"/>
  <Override PartName="/ppt/notesSlides/notesSlide33.xml" ContentType="application/vnd.openxmlformats-officedocument.presentationml.notesSlide+xml"/>
  <Override PartName="/ppt/tags/tag36.xml" ContentType="application/vnd.openxmlformats-officedocument.presentationml.tags+xml"/>
  <Override PartName="/ppt/notesSlides/notesSlide34.xml" ContentType="application/vnd.openxmlformats-officedocument.presentationml.notesSlide+xml"/>
  <Override PartName="/ppt/tags/tag37.xml" ContentType="application/vnd.openxmlformats-officedocument.presentationml.tags+xml"/>
  <Override PartName="/ppt/notesSlides/notesSlide35.xml" ContentType="application/vnd.openxmlformats-officedocument.presentationml.notesSlide+xml"/>
  <Override PartName="/ppt/tags/tag38.xml" ContentType="application/vnd.openxmlformats-officedocument.presentationml.tags+xml"/>
  <Override PartName="/ppt/notesSlides/notesSlide36.xml" ContentType="application/vnd.openxmlformats-officedocument.presentationml.notesSlide+xml"/>
  <Override PartName="/ppt/tags/tag39.xml" ContentType="application/vnd.openxmlformats-officedocument.presentationml.tags+xml"/>
  <Override PartName="/ppt/notesSlides/notesSlide37.xml" ContentType="application/vnd.openxmlformats-officedocument.presentationml.notesSlide+xml"/>
  <Override PartName="/ppt/tags/tag40.xml" ContentType="application/vnd.openxmlformats-officedocument.presentationml.tags+xml"/>
  <Override PartName="/ppt/notesSlides/notesSlide38.xml" ContentType="application/vnd.openxmlformats-officedocument.presentationml.notesSlide+xml"/>
  <Override PartName="/ppt/tags/tag41.xml" ContentType="application/vnd.openxmlformats-officedocument.presentationml.tags+xml"/>
  <Override PartName="/ppt/notesSlides/notesSlide39.xml" ContentType="application/vnd.openxmlformats-officedocument.presentationml.notesSlide+xml"/>
  <Override PartName="/ppt/tags/tag42.xml" ContentType="application/vnd.openxmlformats-officedocument.presentationml.tags+xml"/>
  <Override PartName="/ppt/notesSlides/notesSlide40.xml" ContentType="application/vnd.openxmlformats-officedocument.presentationml.notesSlide+xml"/>
  <Override PartName="/ppt/tags/tag43.xml" ContentType="application/vnd.openxmlformats-officedocument.presentationml.tags+xml"/>
  <Override PartName="/ppt/notesSlides/notesSlide41.xml" ContentType="application/vnd.openxmlformats-officedocument.presentationml.notesSlide+xml"/>
  <Override PartName="/ppt/tags/tag44.xml" ContentType="application/vnd.openxmlformats-officedocument.presentationml.tags+xml"/>
  <Override PartName="/ppt/notesSlides/notesSlide42.xml" ContentType="application/vnd.openxmlformats-officedocument.presentationml.notesSlide+xml"/>
  <Override PartName="/ppt/tags/tag4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825" r:id="rId5"/>
    <p:sldId id="942" r:id="rId6"/>
    <p:sldId id="1004" r:id="rId7"/>
    <p:sldId id="1005" r:id="rId8"/>
    <p:sldId id="1006" r:id="rId9"/>
    <p:sldId id="1007" r:id="rId10"/>
    <p:sldId id="1008" r:id="rId11"/>
    <p:sldId id="1009" r:id="rId12"/>
    <p:sldId id="1010" r:id="rId13"/>
    <p:sldId id="1011" r:id="rId14"/>
    <p:sldId id="1012" r:id="rId15"/>
    <p:sldId id="1013" r:id="rId16"/>
    <p:sldId id="1014" r:id="rId17"/>
    <p:sldId id="1015" r:id="rId18"/>
    <p:sldId id="1016" r:id="rId19"/>
    <p:sldId id="1017" r:id="rId20"/>
    <p:sldId id="1018" r:id="rId21"/>
    <p:sldId id="1019" r:id="rId22"/>
    <p:sldId id="1020" r:id="rId23"/>
    <p:sldId id="1021" r:id="rId24"/>
    <p:sldId id="1023" r:id="rId25"/>
    <p:sldId id="1024" r:id="rId26"/>
    <p:sldId id="1025" r:id="rId27"/>
    <p:sldId id="1026" r:id="rId28"/>
    <p:sldId id="1027" r:id="rId29"/>
    <p:sldId id="1028" r:id="rId30"/>
    <p:sldId id="1029" r:id="rId31"/>
    <p:sldId id="1030" r:id="rId32"/>
    <p:sldId id="1031" r:id="rId33"/>
    <p:sldId id="1033" r:id="rId34"/>
    <p:sldId id="1034" r:id="rId35"/>
    <p:sldId id="1035" r:id="rId36"/>
    <p:sldId id="1036" r:id="rId37"/>
    <p:sldId id="1037" r:id="rId38"/>
    <p:sldId id="1038" r:id="rId39"/>
    <p:sldId id="1039" r:id="rId40"/>
    <p:sldId id="1040" r:id="rId41"/>
    <p:sldId id="1041" r:id="rId42"/>
    <p:sldId id="1042" r:id="rId43"/>
    <p:sldId id="1043" r:id="rId44"/>
    <p:sldId id="1044" r:id="rId45"/>
    <p:sldId id="1032" r:id="rId46"/>
    <p:sldId id="988" r:id="rId47"/>
    <p:sldId id="764" r:id="rId48"/>
    <p:sldId id="976" r:id="rId49"/>
  </p:sldIdLst>
  <p:sldSz cx="12192000" cy="6858000"/>
  <p:notesSz cx="6858000" cy="9144000"/>
  <p:custDataLst>
    <p:tags r:id="rId5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Joshua L" initials="ML" lastIdx="42" clrIdx="0">
    <p:extLst>
      <p:ext uri="{19B8F6BF-5375-455C-9EA6-DF929625EA0E}">
        <p15:presenceInfo xmlns:p15="http://schemas.microsoft.com/office/powerpoint/2012/main" userId="S::joshua.martin@ufl.edu::25286dc8-54d3-41a1-9686-62cd67066567" providerId="AD"/>
      </p:ext>
    </p:extLst>
  </p:cmAuthor>
  <p:cmAuthor id="2" name="McDonald,Kellie" initials="M" lastIdx="6" clrIdx="1">
    <p:extLst>
      <p:ext uri="{19B8F6BF-5375-455C-9EA6-DF929625EA0E}">
        <p15:presenceInfo xmlns:p15="http://schemas.microsoft.com/office/powerpoint/2012/main" userId="S::goughnourkl@ufl.edu::00853a30-b886-407b-aa83-597a4aa7949f" providerId="AD"/>
      </p:ext>
    </p:extLst>
  </p:cmAuthor>
  <p:cmAuthor id="3" name="joshuafox@ufl.edu" initials="j" lastIdx="22" clrIdx="2">
    <p:extLst>
      <p:ext uri="{19B8F6BF-5375-455C-9EA6-DF929625EA0E}">
        <p15:presenceInfo xmlns:p15="http://schemas.microsoft.com/office/powerpoint/2012/main" userId="joshuafox@ufl.ed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E7"/>
    <a:srgbClr val="1E2A36"/>
    <a:srgbClr val="2D4051"/>
    <a:srgbClr val="3C556C"/>
    <a:srgbClr val="3794FA"/>
    <a:srgbClr val="0451A5"/>
    <a:srgbClr val="033D7C"/>
    <a:srgbClr val="D3DDE7"/>
    <a:srgbClr val="69EEF0"/>
    <a:srgbClr val="0017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46" autoAdjust="0"/>
    <p:restoredTop sz="72281" autoAdjust="0"/>
  </p:normalViewPr>
  <p:slideViewPr>
    <p:cSldViewPr snapToGrid="0" showGuides="1">
      <p:cViewPr varScale="1">
        <p:scale>
          <a:sx n="79" d="100"/>
          <a:sy n="79" d="100"/>
        </p:scale>
        <p:origin x="1188" y="84"/>
      </p:cViewPr>
      <p:guideLst>
        <p:guide orient="horz" pos="2160"/>
        <p:guide pos="3840"/>
      </p:guideLst>
    </p:cSldViewPr>
  </p:slideViewPr>
  <p:outlineViewPr>
    <p:cViewPr>
      <p:scale>
        <a:sx n="33" d="100"/>
        <a:sy n="33" d="100"/>
      </p:scale>
      <p:origin x="0" y="-1217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video we’re going to talk about Classes and Object-Oriented Programming, essential parts of many programming languages.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24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consider a program that needs to store books for some purpose, perhaps a store, or keeping track of a library's inventory.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Each book has a set of variables that define it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those variables collectively could be put into a class.</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2471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might give this class the oh-so-clever name of Book, and in doing so we've defined a new data type.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wanted to create another class to represent a Store object with some number of books inside it, we could do so. What started out as a complex object might then be a small part of the data and functionality of another even more complex object. The principles behind classes don't change though, whether we are using classes within classes or using a single class all on its own.</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147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if we wanted to represent a complex object without classes? It's not impossible, and in some cases might seem quite easy at first. We’ll go back to the example of a Person, with a few variables to represent something about them--a name, age and salary variable, simple stuff.</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wanted to represent a group of persons, a pair of friends perhaps, we could duplicate the variables for a single person object, and upgrade them to arrays of two elements each, one for each person in the array.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what if our program changes? What if we wanted to add a variable to our Person to keep track of their height?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That's not too difficult, we just create the additional variable. But what about the pair of persons?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also need to add another array for the two height variables.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What if our program changes yet again? Let’s say we need to add two new variables for a weight and shoe size.</a:t>
            </a:r>
            <a:endParaRPr lang="en-US" sz="1800" baseline="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That’s </a:t>
            </a:r>
            <a:r>
              <a:rPr lang="en-US" sz="1800" dirty="0">
                <a:effectLst/>
                <a:latin typeface="Calibri" panose="020F0502020204030204" pitchFamily="34" charset="0"/>
                <a:ea typeface="Calibri" panose="020F0502020204030204" pitchFamily="34" charset="0"/>
                <a:cs typeface="Times New Roman" panose="02020603050405020304" pitchFamily="18" charset="0"/>
              </a:rPr>
              <a:t>not hard to do, just another two variables.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we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also</a:t>
            </a:r>
            <a:r>
              <a:rPr lang="en-US" sz="1800" dirty="0">
                <a:effectLst/>
                <a:latin typeface="Calibri" panose="020F0502020204030204" pitchFamily="34" charset="0"/>
                <a:ea typeface="Calibri" panose="020F0502020204030204" pitchFamily="34" charset="0"/>
                <a:cs typeface="Times New Roman" panose="02020603050405020304" pitchFamily="18" charset="0"/>
              </a:rPr>
              <a:t> have to add two more arrays for our pair of persons.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don't use classes, this process can be a little cumbersome and potentially lead to errors in our programs. We may forget to update different sections of code, and we could end up with a single Person being more correct and complete than a pair of persons. If we want all Person entities in our program to work identically, this could be a problem,</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not to mention just more work for ourselves!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1561595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let's look at that same scenario, but with classes instead. We create a class with the appropriate variables, and then we create a single instance of the Person class alongside an array of two Persons.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needed to add a variable to the class, we can do so very easily. The two instantiations, however, don't have to change at all. We still create a single instance, and an array with two instances.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wanted to add two more variables to the class? Same process as before, we just modify the class itself.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Any changes made to the class stay within the class. In this case, no external changes are necessary, and all instantiations can remain the same! With</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this approach we don’t have to change as much of our code, and that can mean less work, and fewer changes to introduce bugs!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3039465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Object-oriented programs, even small ones, will end up with a lot of classes. Imagine you were writing a small game with features such as these.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space station with a cannon that can fire,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some asteroids,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ships,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a score counter to track how well you're doing.</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can create a list of objects that the game should have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then a list of classes that we might write in order to represent those objects. In addition, you might also write classes for things that may not be immediately obvious, or have any kind of visual representation in the program. These may be just as important as the things the player can see, and will follow the same rules of class creation as anything else.</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1402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Even small programs can end up with a lot of classes, and a lot of code files. In future videos we'll look at the process of actually writing these. And as we'll see later on, programs can very quickly go from small to not-so-small.</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37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Regardless of the specific details, classes are made up of a few key components.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Member variables are typically the main focus of a class, the data that represents some object. Some programming languages may call these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fields</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properties</a:t>
            </a:r>
            <a:r>
              <a:rPr lang="en-US" sz="1800" dirty="0">
                <a:effectLst/>
                <a:latin typeface="Calibri" panose="020F0502020204030204" pitchFamily="34" charset="0"/>
                <a:ea typeface="Calibri" panose="020F0502020204030204" pitchFamily="34" charset="0"/>
                <a:cs typeface="Times New Roman" panose="02020603050405020304" pitchFamily="18" charset="0"/>
              </a:rPr>
              <a:t>, but in C++ we just call them member variables.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Member functions are what give the class its functionality. These functions allow a class to perform some operation, typically operating on the member variables. Some programming languages may call these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methods</a:t>
            </a:r>
            <a:r>
              <a:rPr lang="en-US" sz="1800" dirty="0">
                <a:effectLst/>
                <a:latin typeface="Calibri" panose="020F0502020204030204" pitchFamily="34" charset="0"/>
                <a:ea typeface="Calibri" panose="020F0502020204030204" pitchFamily="34" charset="0"/>
                <a:cs typeface="Times New Roman" panose="02020603050405020304" pitchFamily="18" charset="0"/>
              </a:rPr>
              <a:t> 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procedures</a:t>
            </a:r>
            <a:r>
              <a:rPr lang="en-US" sz="1800" dirty="0">
                <a:effectLst/>
                <a:latin typeface="Calibri" panose="020F0502020204030204" pitchFamily="34" charset="0"/>
                <a:ea typeface="Calibri" panose="020F0502020204030204" pitchFamily="34" charset="0"/>
                <a:cs typeface="Times New Roman" panose="02020603050405020304" pitchFamily="18" charset="0"/>
              </a:rPr>
              <a:t>, but C++ calls them member functions.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Classes can define regions of accessibility with a few keywords, which we'll look at more closely in just a moment. This allows you to control how the member variables and functions can be accessed by other parts of your code.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1905957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several different types of member functions we could write in a class.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first of these are accessors. Sometimes called "get" functions, they allow you to "get" or retrieve some information from the class, such as the balance of a bank account.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an accessor lets you get some data from the class, a mutator is a function that allows you to "set" some data, or change something about the class. We might have functions that do exactly that, set a variable to a value, or we might have functionality that changes the class in more complex ways.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Constructors are a special type of function that is called when an object is first created. We can define multiple versions of our constructors to give us multiple ways to create instances of our classes, and we'll look at constructors in more detail in another video.</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Lastly we have destructors. These functions are called automatically when an instance of a class falls out of scope and gets destroyed. It's used to perform any last operations necessary for that object, which will often involve freeing up dynamic memory. If we don't need to do anything specific at the end of an object's life, we can skip writing this function. We'll look at these in more detail later.</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1599898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Every class can potentially be different, and there's no specific number of any of these member variables or functions that you have to write. It all comes down to writing as much (or as little) as you need to get the job done properly.</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19</a:t>
            </a:fld>
            <a:endParaRPr lang="en-US"/>
          </a:p>
        </p:txBody>
      </p:sp>
    </p:spTree>
    <p:extLst>
      <p:ext uri="{BB962C8B-B14F-4D97-AF65-F5344CB8AC3E}">
        <p14:creationId xmlns:p14="http://schemas.microsoft.com/office/powerpoint/2010/main" val="3443522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Going back to accessibility, there are three types and we'll start with public. If something is publicly accessible, that means any part of your code can access that variable or function.</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should use the public keyword sparingly, particularly when it comes to variables.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840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Object-oriented programming is a style of programming that emphasizes the use of objects to accomplish our program’s needs.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object stores </a:t>
            </a:r>
            <a:r>
              <a:rPr lang="en-US" sz="1800">
                <a:effectLst/>
                <a:latin typeface="Calibri" panose="020F0502020204030204" pitchFamily="34" charset="0"/>
                <a:ea typeface="Calibri" panose="020F0502020204030204" pitchFamily="34" charset="0"/>
                <a:cs typeface="Times New Roman" panose="02020603050405020304" pitchFamily="18" charset="0"/>
              </a:rPr>
              <a:t>data that represents </a:t>
            </a:r>
            <a:r>
              <a:rPr lang="en-US" sz="1800" dirty="0">
                <a:effectLst/>
                <a:latin typeface="Calibri" panose="020F0502020204030204" pitchFamily="34" charset="0"/>
                <a:ea typeface="Calibri" panose="020F0502020204030204" pitchFamily="34" charset="0"/>
                <a:cs typeface="Times New Roman" panose="02020603050405020304" pitchFamily="18" charset="0"/>
              </a:rPr>
              <a:t>some specific part of our program. This could be something as simple as a list of numbers, something as complex as a character in a video game, or anything in between.</a:t>
            </a:r>
          </a:p>
          <a:p>
            <a:pPr marL="0" marR="0" lvl="0" indent="0" algn="l" defTabSz="914400" rtl="0" eaLnBrk="1" fontAlgn="auto" latinLnBrk="0" hangingPunct="1">
              <a:lnSpc>
                <a:spcPct val="107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a:p>
            <a:pPr marL="0" marR="0">
              <a:lnSpc>
                <a:spcPct val="107000"/>
              </a:lnSpc>
              <a:spcBef>
                <a:spcPts val="0"/>
              </a:spcBef>
              <a:spcAft>
                <a:spcPts val="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3372618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an example, if we wanted to add money to a bank account, we would probably want to go through a formal deposit process, and implement that as a function. If the balance variable is public, we could set its value to anything we want. While I'm sure everyone would love to have their account balance suddenly set to a million dollars, in most programs that would probably be considered a bug that needs to be fixed.</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9333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Private accessibility is the default in classes, and access to private members is limited to the class itself--this means that only class functions can access these.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something is private, access is prevented by the compiler,</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and we’ll get </a:t>
            </a:r>
            <a:r>
              <a:rPr lang="en-US" sz="1800" dirty="0">
                <a:effectLst/>
                <a:latin typeface="Calibri" panose="020F0502020204030204" pitchFamily="34" charset="0"/>
                <a:ea typeface="Calibri" panose="020F0502020204030204" pitchFamily="34" charset="0"/>
                <a:cs typeface="Times New Roman" panose="02020603050405020304" pitchFamily="18" charset="0"/>
              </a:rPr>
              <a:t>errors</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if we try to use something that’s inaccessible.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To avoid accidental changes to our data, as much of it as possible should be private.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 general rule: use private variables, and use public functions to access or modify them.</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508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this example, we can access the public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GetAge</a:t>
            </a:r>
            <a:r>
              <a:rPr lang="en-US" sz="1800" dirty="0">
                <a:effectLst/>
                <a:latin typeface="Calibri" panose="020F0502020204030204" pitchFamily="34" charset="0"/>
                <a:ea typeface="Calibri" panose="020F0502020204030204" pitchFamily="34" charset="0"/>
                <a:cs typeface="Times New Roman" panose="02020603050405020304" pitchFamily="18" charset="0"/>
              </a:rPr>
              <a:t>() function and the public nickname variable, but we get a compiler error if we try to access the private name variable. The class itself doesn't have an accessor for that, so if we need to get that we would want to implement an accessor for the name at some point.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49909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also exists a keyword called protected, which sits somewhere in the middle between private and public. This is really only useful when we're dealing with inheritance. We'll cover inheritance later in the course, and so for now, just act like the protected keyword doesn't exist and we'll move on past it!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80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it comes to placing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accessiblity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keywords you can write them anywhere in the class, in any order, and you can also have multiple regions of the same type if you want. One common style is to have private member variables and functions first, since private is the default for classes, followed by public members.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second style is to list the public members first.</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If </a:t>
            </a:r>
            <a:r>
              <a:rPr lang="en-US" sz="1800" dirty="0">
                <a:effectLst/>
                <a:latin typeface="Calibri" panose="020F0502020204030204" pitchFamily="34" charset="0"/>
                <a:ea typeface="Calibri" panose="020F0502020204030204" pitchFamily="34" charset="0"/>
                <a:cs typeface="Times New Roman" panose="02020603050405020304" pitchFamily="18" charset="0"/>
              </a:rPr>
              <a:t>someone else were using a class that you wrote,</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they would only have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access to the public functionality and might</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be more interested in seeing that first</a:t>
            </a:r>
            <a:r>
              <a:rPr lang="en-US" sz="1800" dirty="0">
                <a:effectLst/>
                <a:latin typeface="Calibri" panose="020F0502020204030204" pitchFamily="34" charset="0"/>
                <a:ea typeface="Calibri" panose="020F0502020204030204" pitchFamily="34" charset="0"/>
                <a:cs typeface="Times New Roman" panose="02020603050405020304" pitchFamily="18" charset="0"/>
              </a:rPr>
              <a:t>. In this case, the private members will be located at the end of the class.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Neither approach is right or wrong, just two different styles you might encounter.</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25</a:t>
            </a:fld>
            <a:endParaRPr lang="en-US"/>
          </a:p>
        </p:txBody>
      </p:sp>
    </p:spTree>
    <p:extLst>
      <p:ext uri="{BB962C8B-B14F-4D97-AF65-F5344CB8AC3E}">
        <p14:creationId xmlns:p14="http://schemas.microsoft.com/office/powerpoint/2010/main" val="3380059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we're actually using instances of a class in our code, we will have to use what is called the membership operator (the period) to access a member variable or function.</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indicates that the member in question "belongs" to the object.</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wanted to change the value of an integer, we would simply assign it a value.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wanted to assign a value to a member variable of a class, we would have to use the membership operator to access the variable, and then assign it a value as we normally would.</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Similarly, invoking a member function from an instance of a class also involves accessing the function with the membership operator.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dealing with classes, the way we access variables and functions changes. Once we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have</a:t>
            </a:r>
            <a:r>
              <a:rPr lang="en-US" sz="1800" dirty="0">
                <a:effectLst/>
                <a:latin typeface="Calibri" panose="020F0502020204030204" pitchFamily="34" charset="0"/>
                <a:ea typeface="Calibri" panose="020F0502020204030204" pitchFamily="34" charset="0"/>
                <a:cs typeface="Times New Roman" panose="02020603050405020304" pitchFamily="18" charset="0"/>
              </a:rPr>
              <a:t> access to them, the same rules about how to use them to still apply.</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26</a:t>
            </a:fld>
            <a:endParaRPr lang="en-US"/>
          </a:p>
        </p:txBody>
      </p:sp>
    </p:spTree>
    <p:extLst>
      <p:ext uri="{BB962C8B-B14F-4D97-AF65-F5344CB8AC3E}">
        <p14:creationId xmlns:p14="http://schemas.microsoft.com/office/powerpoint/2010/main" val="1032244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some languages there is also a concept of a "structure" which typically acts like a class, but with some differences. In C++ this is carried over from the C language.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C++ a structure functions exactly like a class, except for one, and only one, difference: A structure defaults to public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accessiblity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instead of private like a class does.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That's it. For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all</a:t>
            </a:r>
            <a:r>
              <a:rPr lang="en-US" sz="1800" dirty="0">
                <a:effectLst/>
                <a:latin typeface="Calibri" panose="020F0502020204030204" pitchFamily="34" charset="0"/>
                <a:ea typeface="Calibri" panose="020F0502020204030204" pitchFamily="34" charset="0"/>
                <a:cs typeface="Times New Roman" panose="02020603050405020304" pitchFamily="18" charset="0"/>
              </a:rPr>
              <a:t> other intents and purpose the</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keywords of a </a:t>
            </a:r>
            <a:r>
              <a:rPr lang="en-US" sz="1800" dirty="0">
                <a:effectLst/>
                <a:latin typeface="Calibri" panose="020F0502020204030204" pitchFamily="34" charset="0"/>
                <a:ea typeface="Calibri" panose="020F0502020204030204" pitchFamily="34" charset="0"/>
                <a:cs typeface="Times New Roman" panose="02020603050405020304" pitchFamily="18" charset="0"/>
              </a:rPr>
              <a:t>class and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struct</a:t>
            </a:r>
            <a:r>
              <a:rPr lang="en-US" sz="1800" dirty="0">
                <a:effectLst/>
                <a:latin typeface="Calibri" panose="020F0502020204030204" pitchFamily="34" charset="0"/>
                <a:ea typeface="Calibri" panose="020F0502020204030204" pitchFamily="34" charset="0"/>
                <a:cs typeface="Times New Roman" panose="02020603050405020304" pitchFamily="18" charset="0"/>
              </a:rPr>
              <a:t> can be used interchangeably in C++.</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27</a:t>
            </a:fld>
            <a:endParaRPr lang="en-US"/>
          </a:p>
        </p:txBody>
      </p:sp>
    </p:spTree>
    <p:extLst>
      <p:ext uri="{BB962C8B-B14F-4D97-AF65-F5344CB8AC3E}">
        <p14:creationId xmlns:p14="http://schemas.microsoft.com/office/powerpoint/2010/main" val="31163603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an example, if you had this class written as class and a structure,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removed the public accessibility keyword...</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the class, those member variables would become private (as that's the default for a class),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while the struct would remain public, as that's the default.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28</a:t>
            </a:fld>
            <a:endParaRPr lang="en-US"/>
          </a:p>
        </p:txBody>
      </p:sp>
    </p:spTree>
    <p:extLst>
      <p:ext uri="{BB962C8B-B14F-4D97-AF65-F5344CB8AC3E}">
        <p14:creationId xmlns:p14="http://schemas.microsoft.com/office/powerpoint/2010/main" val="804888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might ask yourself why should you even bother with structures at all?</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my own experience, a struct is good for simple objects, objects that really only exist to glue a few variables together, with little to no additional functionality required.</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For example, if we needed to represent something like a point in 3D space with a simple X, Y and Z coordinate, a struct works. If we aren't worried about hiding data or creating some kind of interface to our data, this can work just fine. We could also do this same thing by creating a class and using the public keyword.</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Not all languages have the struct keyword, and some might have it and treat structures differently than classes.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29</a:t>
            </a:fld>
            <a:endParaRPr lang="en-US"/>
          </a:p>
        </p:txBody>
      </p:sp>
    </p:spTree>
    <p:extLst>
      <p:ext uri="{BB962C8B-B14F-4D97-AF65-F5344CB8AC3E}">
        <p14:creationId xmlns:p14="http://schemas.microsoft.com/office/powerpoint/2010/main" val="120895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core idea of classes is pretty much the same in all languages--we want to encapsulate data and functionality to make our programming job a little easier.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specifics of how we actually go about creating classes will likely be different from one language to another, the same way many language features can be.</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will be especially true when we starting dealing with dynamic memory later on in the semester.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Not all languages use dynamic memory, but when we get there we’ll look at some new rules</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we have to consider when working with classes.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8569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Objects may also contain functions that allow us to operate on that data in some way, essentially letting the object DO something in our programs.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order to create these objects, we write something called classes.</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3899722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When it comes to actually writing classes in C++, we will often</a:t>
            </a:r>
            <a:r>
              <a:rPr lang="en-US" sz="1800" baseline="0" dirty="0"/>
              <a:t> break them into two separate parts, each of which goes into a separate file.</a:t>
            </a:r>
          </a:p>
          <a:p>
            <a:r>
              <a:rPr lang="en-US" sz="1800" baseline="0" dirty="0"/>
              <a:t>[CLICK]</a:t>
            </a:r>
          </a:p>
          <a:p>
            <a:r>
              <a:rPr lang="en-US" sz="1800" baseline="0" dirty="0"/>
              <a:t>The first file is a header file which contains the class definition. Though it’s not a strict requirement, very commonly this file will have the name as the class itself.</a:t>
            </a:r>
          </a:p>
          <a:p>
            <a:r>
              <a:rPr lang="en-US" sz="1800" baseline="0" dirty="0"/>
              <a:t>[CLICK]</a:t>
            </a:r>
          </a:p>
          <a:p>
            <a:r>
              <a:rPr lang="en-US" sz="1800" baseline="0" dirty="0"/>
              <a:t>So if we had a class called Example, the class definition would be in a header file called “</a:t>
            </a:r>
            <a:r>
              <a:rPr lang="en-US" sz="1800" baseline="0" dirty="0" err="1"/>
              <a:t>Example.h</a:t>
            </a:r>
            <a:r>
              <a:rPr lang="en-US" sz="1800" baseline="0" dirty="0"/>
              <a:t>” or “Example.hpp”</a:t>
            </a:r>
          </a:p>
          <a:p>
            <a:r>
              <a:rPr lang="en-US" sz="1800" baseline="0" dirty="0"/>
              <a:t>[CLICK]</a:t>
            </a:r>
          </a:p>
          <a:p>
            <a:r>
              <a:rPr lang="en-US" sz="1800" baseline="0" dirty="0"/>
              <a:t>In a separate source file, we’ll write definitions of the member functions. </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31</a:t>
            </a:fld>
            <a:endParaRPr lang="en-US"/>
          </a:p>
        </p:txBody>
      </p:sp>
    </p:spTree>
    <p:extLst>
      <p:ext uri="{BB962C8B-B14F-4D97-AF65-F5344CB8AC3E}">
        <p14:creationId xmlns:p14="http://schemas.microsoft.com/office/powerpoint/2010/main" val="376416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So if we had a class called Hero, the class definition would be in a header file called “</a:t>
            </a:r>
            <a:r>
              <a:rPr lang="en-US" sz="1800" baseline="0" dirty="0" err="1"/>
              <a:t>Hero.h</a:t>
            </a:r>
            <a:r>
              <a:rPr lang="en-US" sz="1800" baseline="0" dirty="0"/>
              <a:t>” or “Hero.hpp.”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In the class definition we typically only write prototypes of functions, but not the full definition. </a:t>
            </a:r>
            <a:r>
              <a:rPr lang="en-US" sz="1800" dirty="0"/>
              <a:t>Prototypes serve as a table of contents</a:t>
            </a:r>
            <a:r>
              <a:rPr lang="en-US" sz="1800" baseline="0" dirty="0"/>
              <a:t> of sorts, so someone using the class gets a quick list of what the class can DO, but not a detailed description of HOW that class does it.</a:t>
            </a:r>
          </a:p>
          <a:p>
            <a:r>
              <a:rPr lang="en-US" sz="1800" baseline="0" dirty="0"/>
              <a:t>[CLICK]</a:t>
            </a:r>
          </a:p>
          <a:p>
            <a:r>
              <a:rPr lang="en-US" sz="1800" baseline="0" dirty="0"/>
              <a:t>If we were using this class in our code, we might see something like this in an IDE, indicating what functions are available to this object.</a:t>
            </a:r>
          </a:p>
          <a:p>
            <a:r>
              <a:rPr lang="en-US" sz="1800" baseline="0" dirty="0"/>
              <a:t>[CLICK]</a:t>
            </a:r>
          </a:p>
          <a:p>
            <a:r>
              <a:rPr lang="en-US" sz="1800" baseline="0" dirty="0"/>
              <a:t>If we want the full explanation of how the functions actually works, then we’ll have to look at the class’ source file for that. This is the place where we put member function definitions.</a:t>
            </a:r>
          </a:p>
          <a:p>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32</a:t>
            </a:fld>
            <a:endParaRPr lang="en-US"/>
          </a:p>
        </p:txBody>
      </p:sp>
    </p:spTree>
    <p:extLst>
      <p:ext uri="{BB962C8B-B14F-4D97-AF65-F5344CB8AC3E}">
        <p14:creationId xmlns:p14="http://schemas.microsoft.com/office/powerpoint/2010/main" val="4637255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Here we see the start of source for our Hero class.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[CLICK]</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rPr>
              <a:t>Something we must do is #include the header file that contains our class definitions. We do this to let this file know about our class as a data type. If we didn’t, in this case every reference so some type called “hero” would generate a compiler error. It doesn’t have to be the first line in the source file, but it has to come before any references to the Hero type, or whatever our class is called.</a:t>
            </a:r>
          </a:p>
          <a:p>
            <a:r>
              <a:rPr lang="en-US" sz="1800" baseline="0" dirty="0"/>
              <a:t>[CLICK]</a:t>
            </a:r>
          </a:p>
          <a:p>
            <a:r>
              <a:rPr lang="en-US" sz="1800" baseline="0" dirty="0"/>
              <a:t>When we’re defining the member functions, before the name of every function we have to write the name of the class, and the Scope-Resolution Operator.</a:t>
            </a:r>
          </a:p>
          <a:p>
            <a:r>
              <a:rPr lang="en-US" sz="1800" baseline="0" dirty="0"/>
              <a:t>[CLICK]</a:t>
            </a:r>
          </a:p>
          <a:p>
            <a:r>
              <a:rPr lang="en-US" sz="1800" baseline="0" dirty="0"/>
              <a:t>This indicates ownership of the function, that it belongs to the Hero class. If we didn’t write this bit, it wouldn’t be part of any class.</a:t>
            </a:r>
          </a:p>
          <a:p>
            <a:r>
              <a:rPr lang="en-US" sz="1800" baseline="0" dirty="0"/>
              <a:t>[CLICK]</a:t>
            </a:r>
          </a:p>
          <a:p>
            <a:r>
              <a:rPr lang="en-US" sz="1800" baseline="0" dirty="0"/>
              <a:t>In this example, we have a function that doesn’t belong to any class. It’s just a free-floating, standalone function. There’s nothing wrong with that, but if we’re trying to define a class member function, this won’t work.</a:t>
            </a:r>
          </a:p>
          <a:p>
            <a:r>
              <a:rPr lang="en-US" sz="1800" baseline="0" dirty="0"/>
              <a:t>[CLICK]</a:t>
            </a:r>
          </a:p>
          <a:p>
            <a:r>
              <a:rPr lang="en-US" sz="1800" baseline="0" dirty="0"/>
              <a:t>The strength variable here doesn’t exist anywhere in this function. It’s not declared as a parameter or a local variable, and it’ll generate a compiler error.</a:t>
            </a:r>
          </a:p>
          <a:p>
            <a:r>
              <a:rPr lang="en-US" sz="1800" baseline="0" dirty="0"/>
              <a:t>[CLICK]</a:t>
            </a:r>
          </a:p>
          <a:p>
            <a:r>
              <a:rPr lang="en-US" sz="1800" baseline="0" dirty="0"/>
              <a:t>Here we see that same function, properly defined using the Hero class name and the scope-resolution operator. This function belongs to the hero class.</a:t>
            </a:r>
          </a:p>
          <a:p>
            <a:r>
              <a:rPr lang="en-US" sz="1800" baseline="0" dirty="0"/>
              <a:t>[CLICK]</a:t>
            </a:r>
          </a:p>
          <a:p>
            <a:r>
              <a:rPr lang="en-US" sz="1800" baseline="0" dirty="0"/>
              <a:t>The strength variable here, even though it wasn’t declared in the function, is accessible because it belongs to the class, and something called the invoking object. We’ll look at what that means shortly.</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33</a:t>
            </a:fld>
            <a:endParaRPr lang="en-US"/>
          </a:p>
        </p:txBody>
      </p:sp>
    </p:spTree>
    <p:extLst>
      <p:ext uri="{BB962C8B-B14F-4D97-AF65-F5344CB8AC3E}">
        <p14:creationId xmlns:p14="http://schemas.microsoft.com/office/powerpoint/2010/main" val="38650069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Splitting our classes into two separate files may seem like extra work (and it is), but it helps with organization. If we need an overview of the class, we have the header file for that. If we want the nitty</a:t>
            </a:r>
            <a:r>
              <a:rPr lang="en-US" sz="1800" baseline="0" dirty="0"/>
              <a:t> gritty details, we jump to the source file.</a:t>
            </a:r>
          </a:p>
          <a:p>
            <a:r>
              <a:rPr lang="en-US" sz="1800" baseline="0" dirty="0"/>
              <a:t>Most C++ code you see will likely follow this same convention, and it’s a good idea to go learn the style of a language, even if it’s unofficial.</a:t>
            </a:r>
            <a:endParaRPr lang="en-US" sz="1800" dirty="0"/>
          </a:p>
          <a:p>
            <a:r>
              <a:rPr lang="en-US" sz="1800" baseline="0" dirty="0"/>
              <a:t>[CLICK]</a:t>
            </a:r>
          </a:p>
          <a:p>
            <a:r>
              <a:rPr lang="en-US" sz="1800" baseline="0" dirty="0"/>
              <a:t>You can write a class in a single file if you want to, and in some cases you have to. This applies particularly to templates, a topic we’ll look at later in the semester.</a:t>
            </a:r>
          </a:p>
          <a:p>
            <a:r>
              <a:rPr lang="en-US" sz="1800" baseline="0" dirty="0"/>
              <a:t>[CLICK]</a:t>
            </a:r>
          </a:p>
          <a:p>
            <a:r>
              <a:rPr lang="en-US" sz="1800" baseline="0" dirty="0"/>
              <a:t>I strongly recommend you work on making a habit out splitting classes into two files:</a:t>
            </a:r>
          </a:p>
          <a:p>
            <a:r>
              <a:rPr lang="en-US" sz="1800" baseline="0" dirty="0"/>
              <a:t>The header file for the class definition and function prototypes,</a:t>
            </a:r>
          </a:p>
          <a:p>
            <a:r>
              <a:rPr lang="en-US" sz="1800" baseline="0" dirty="0"/>
              <a:t>and the definition of those functions in the source file.</a:t>
            </a:r>
          </a:p>
          <a:p>
            <a:r>
              <a:rPr lang="en-US" sz="1800" baseline="0" dirty="0"/>
              <a:t>[CLICK]</a:t>
            </a:r>
          </a:p>
          <a:p>
            <a:r>
              <a:rPr lang="en-US" sz="1800" baseline="0" dirty="0"/>
              <a:t>By developing those good habits now, you’ll be able to focus more on the problems we encounter, and less on how to go about actually writing the code in the first place.</a:t>
            </a:r>
          </a:p>
          <a:p>
            <a:r>
              <a:rPr lang="en-US" sz="1800" baseline="0" dirty="0"/>
              <a:t>[CLICK]</a:t>
            </a:r>
          </a:p>
          <a:p>
            <a:r>
              <a:rPr lang="en-US" sz="1800" baseline="0" dirty="0"/>
              <a:t>You might see me break this rule during some of these videos, or if I ever write a quick bit of code for an example. I’ll do this in order to save some screen space and keep information together, but in practice I’ll follow my own advice here and split classes into separate files!</a:t>
            </a:r>
            <a:br>
              <a:rPr lang="en-US" sz="1800" baseline="0" dirty="0"/>
            </a:b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34</a:t>
            </a:fld>
            <a:endParaRPr lang="en-US"/>
          </a:p>
        </p:txBody>
      </p:sp>
    </p:spTree>
    <p:extLst>
      <p:ext uri="{BB962C8B-B14F-4D97-AF65-F5344CB8AC3E}">
        <p14:creationId xmlns:p14="http://schemas.microsoft.com/office/powerpoint/2010/main" val="34797518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There is a special variable</a:t>
            </a:r>
            <a:r>
              <a:rPr lang="en-US" sz="1800" baseline="0" dirty="0"/>
              <a:t> that you can use in class functions called “this”. The “this” variable is automatically passed to any class function that you call.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The “this” variable represents the invoking object, or the object that called the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It’s a pointer to that invoking object, and we’ll cover pointers later, but it’s a way of using the same code in a class function to operate on multiple instances of a class and their separate, but identically named, variables.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It can also be used to resolve ambiguity between class member variables and local function variables, which we’ll see in just a moment.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6817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“this”</a:t>
            </a:r>
            <a:r>
              <a:rPr lang="en-US" sz="1800" baseline="0" dirty="0"/>
              <a:t> pointer always references the invoking object.</a:t>
            </a:r>
          </a:p>
          <a:p>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When “Bob” is constructed, “this” points to the bob object, and sets the name and age variables that belong to bob.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Now, when “Sarah” is constructed, “this” points to the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the</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sarah</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object. Same code, affecting a different object.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The same is true of the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ShowInformation</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function. Each time we call that function, the “this” variable points to a different object, which means the name and age variables may have different values.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36</a:t>
            </a:fld>
            <a:endParaRPr lang="en-US"/>
          </a:p>
        </p:txBody>
      </p:sp>
    </p:spTree>
    <p:extLst>
      <p:ext uri="{BB962C8B-B14F-4D97-AF65-F5344CB8AC3E}">
        <p14:creationId xmlns:p14="http://schemas.microsoft.com/office/powerpoint/2010/main" val="2649204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this pointer is referencing</a:t>
            </a:r>
            <a:r>
              <a:rPr lang="en-US" sz="1800" baseline="0" dirty="0"/>
              <a:t> the object that called the function. It’s a pointer to that object, and it’s passed automatically to the function.</a:t>
            </a:r>
          </a:p>
          <a:p>
            <a:r>
              <a:rPr lang="en-US" sz="1800" baseline="0" dirty="0"/>
              <a:t>[CLICK]</a:t>
            </a:r>
          </a:p>
          <a:p>
            <a:r>
              <a:rPr lang="en-US" sz="1800" baseline="0" dirty="0"/>
              <a:t>If we have a simple function like this, that has no parameters, we wouldn’t pass anything to it when we use it.</a:t>
            </a:r>
          </a:p>
          <a:p>
            <a:r>
              <a:rPr lang="en-US" sz="1800" baseline="0" dirty="0"/>
              <a:t>[CLICK]</a:t>
            </a:r>
          </a:p>
          <a:p>
            <a:r>
              <a:rPr lang="en-US" sz="1800" baseline="0" dirty="0"/>
              <a:t>We would just call the function from an invoking object, and leave it at that.</a:t>
            </a:r>
          </a:p>
          <a:p>
            <a:r>
              <a:rPr lang="en-US" sz="1800" baseline="0" dirty="0"/>
              <a:t>However, the invoking object is automatically “sent” to the function as a parameter, without us having to specifically do anything.</a:t>
            </a:r>
          </a:p>
          <a:p>
            <a:r>
              <a:rPr lang="en-US" sz="1800" baseline="0" dirty="0"/>
              <a:t>[CLICK]</a:t>
            </a:r>
          </a:p>
          <a:p>
            <a:r>
              <a:rPr lang="en-US" sz="1800" baseline="0" dirty="0"/>
              <a:t>It’s as if the function really looked like this, and in order to use it [CLICK] we would have to specifically pass the “bob” or “</a:t>
            </a:r>
            <a:r>
              <a:rPr lang="en-US" sz="1800" baseline="0" dirty="0" err="1"/>
              <a:t>sarah</a:t>
            </a:r>
            <a:r>
              <a:rPr lang="en-US" sz="1800" baseline="0" dirty="0"/>
              <a:t>” objects to the function ourselves. Don’t worry about the asterisk and ampersands, those have to do with pointers, which we’ll get to later.</a:t>
            </a:r>
          </a:p>
          <a:p>
            <a:r>
              <a:rPr lang="en-US" sz="1800" baseline="0" dirty="0"/>
              <a:t>[CLICK]</a:t>
            </a:r>
          </a:p>
          <a:p>
            <a:r>
              <a:rPr lang="en-US" sz="1800" baseline="0" dirty="0"/>
              <a:t>Fortunately the compiler handles this for us automatically, so we don’t have to worry about passing each object to a function every single time we call it.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37</a:t>
            </a:fld>
            <a:endParaRPr lang="en-US"/>
          </a:p>
        </p:txBody>
      </p:sp>
    </p:spTree>
    <p:extLst>
      <p:ext uri="{BB962C8B-B14F-4D97-AF65-F5344CB8AC3E}">
        <p14:creationId xmlns:p14="http://schemas.microsoft.com/office/powerpoint/2010/main" val="20172697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 can use the “this” keyword to resolve ambiguity between variables with the same name. If we have two class variables,</a:t>
            </a:r>
            <a:r>
              <a:rPr lang="en-US" sz="1800" baseline="0" dirty="0"/>
              <a:t> name and age, and a constructor with two parameters of the same name, we can run into trouble.</a:t>
            </a:r>
          </a:p>
          <a:p>
            <a:r>
              <a:rPr lang="en-US" sz="1800" baseline="0" dirty="0"/>
              <a:t>[CLICK]</a:t>
            </a:r>
          </a:p>
          <a:p>
            <a:r>
              <a:rPr lang="en-US" sz="1800" baseline="0" dirty="0"/>
              <a:t>When we implement this function, we end up writing a line that looks to be assigning a variable to itself, which is not a very useful operation.</a:t>
            </a:r>
          </a:p>
          <a:p>
            <a:r>
              <a:rPr lang="en-US" sz="1800" baseline="0" dirty="0"/>
              <a:t>[CLICK]</a:t>
            </a:r>
          </a:p>
          <a:p>
            <a:r>
              <a:rPr lang="en-US" sz="1800" baseline="0" dirty="0"/>
              <a:t>C++ looks at the most local scope first to find a match for variable names. Since we have a match inside this function, that’s the variable that is used, and the class variable is ignored.</a:t>
            </a:r>
          </a:p>
          <a:p>
            <a:r>
              <a:rPr lang="en-US" sz="1800" baseline="0" dirty="0"/>
              <a:t>[CLICK]</a:t>
            </a:r>
          </a:p>
          <a:p>
            <a:r>
              <a:rPr lang="en-US" sz="1800" baseline="0" dirty="0"/>
              <a:t>If we use this and the arrow after it, we indicate we want to access the invoking object, and then the name variable of that object, and the same goes for the age variable. This lets us avoid assigning a local variable to itself, and we can properly set the class variable.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38</a:t>
            </a:fld>
            <a:endParaRPr lang="en-US"/>
          </a:p>
        </p:txBody>
      </p:sp>
    </p:spTree>
    <p:extLst>
      <p:ext uri="{BB962C8B-B14F-4D97-AF65-F5344CB8AC3E}">
        <p14:creationId xmlns:p14="http://schemas.microsoft.com/office/powerpoint/2010/main" val="17339771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 can avoid this problem by addressing it at the source.</a:t>
            </a:r>
          </a:p>
          <a:p>
            <a:r>
              <a:rPr lang="en-US" sz="1800" dirty="0"/>
              <a:t>[CLICK]</a:t>
            </a:r>
          </a:p>
          <a:p>
            <a:r>
              <a:rPr lang="en-US" sz="1800" dirty="0"/>
              <a:t>Using a naming</a:t>
            </a:r>
            <a:r>
              <a:rPr lang="en-US" sz="1800" baseline="0" dirty="0"/>
              <a:t> convention such as a leading or trailing underscore can indicate something about a variable.</a:t>
            </a:r>
          </a:p>
          <a:p>
            <a:r>
              <a:rPr lang="en-US" sz="1800" baseline="0" dirty="0"/>
              <a:t>[CLICK]</a:t>
            </a:r>
          </a:p>
          <a:p>
            <a:r>
              <a:rPr lang="en-US" sz="1800" baseline="0" dirty="0"/>
              <a:t>In this case, the leading underscores are used on all class variables. This is my personal preference. Now, anywhere in our code that we see a variable with a leading underscore, it means that is a class variable.</a:t>
            </a:r>
          </a:p>
          <a:p>
            <a:r>
              <a:rPr lang="en-US" sz="1800" baseline="0" dirty="0"/>
              <a:t>[CLICK]</a:t>
            </a:r>
          </a:p>
          <a:p>
            <a:r>
              <a:rPr lang="en-US" sz="1800" baseline="0" dirty="0"/>
              <a:t>You can also use the “this” variable to explicitly indicate your intention to use the class variable. There is no question that this-&gt;name or this-&gt;age means the variable that belongs to the invoking object.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39</a:t>
            </a:fld>
            <a:endParaRPr lang="en-US"/>
          </a:p>
        </p:txBody>
      </p:sp>
    </p:spTree>
    <p:extLst>
      <p:ext uri="{BB962C8B-B14F-4D97-AF65-F5344CB8AC3E}">
        <p14:creationId xmlns:p14="http://schemas.microsoft.com/office/powerpoint/2010/main" val="4169132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use of the this-&gt; keyword is optional.</a:t>
            </a:r>
            <a:r>
              <a:rPr lang="en-US" sz="1800" baseline="0" dirty="0"/>
              <a:t> Your compiler will look at local variables first for a match, and if it can’t find one, then it will look to the class members for a match. If one is found, that’s what gets used.</a:t>
            </a:r>
          </a:p>
          <a:p>
            <a:r>
              <a:rPr lang="en-US" sz="1800" baseline="0" dirty="0"/>
              <a:t>[CLICK]</a:t>
            </a:r>
          </a:p>
          <a:p>
            <a:endParaRPr lang="en-US" sz="1800" baseline="0" dirty="0"/>
          </a:p>
          <a:p>
            <a:r>
              <a:rPr lang="en-US" sz="1800" baseline="0" dirty="0"/>
              <a:t>If we wanted to initialize all of our variables using this style, we could, and it works perfectly.</a:t>
            </a:r>
          </a:p>
          <a:p>
            <a:r>
              <a:rPr lang="en-US" sz="1800" baseline="0" dirty="0"/>
              <a:t>[CLICK]</a:t>
            </a:r>
          </a:p>
          <a:p>
            <a:r>
              <a:rPr lang="en-US" sz="1800" baseline="0" dirty="0"/>
              <a:t>On the other hand, if we removed all uses of this-&gt; from our code, this style work would exactly the same way.</a:t>
            </a:r>
          </a:p>
          <a:p>
            <a:r>
              <a:rPr lang="en-US" sz="1800" baseline="0" dirty="0"/>
              <a:t>[CLICK]</a:t>
            </a:r>
          </a:p>
          <a:p>
            <a:r>
              <a:rPr lang="en-US" sz="1800" baseline="0" dirty="0"/>
              <a:t>The second approach is my preferred option. I think it looks a little nicer, and just reduces some of the visual clutter of seeing this-&gt; repeated over and over again.</a:t>
            </a:r>
          </a:p>
          <a:p>
            <a:r>
              <a:rPr lang="en-US" sz="1800" baseline="0" dirty="0"/>
              <a:t>[CLICK]</a:t>
            </a:r>
          </a:p>
          <a:p>
            <a:r>
              <a:rPr lang="en-US" sz="1800" baseline="0" dirty="0"/>
              <a:t>If you like the first option, there’s nothing wrong with it! What’s more important than which style, is how consistent you are. Try not to go back and forth between different styles with every function or line of code you write. Programming is hard enough as it is, and consistency helps with readability.</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40</a:t>
            </a:fld>
            <a:endParaRPr lang="en-US"/>
          </a:p>
        </p:txBody>
      </p:sp>
    </p:spTree>
    <p:extLst>
      <p:ext uri="{BB962C8B-B14F-4D97-AF65-F5344CB8AC3E}">
        <p14:creationId xmlns:p14="http://schemas.microsoft.com/office/powerpoint/2010/main" val="818512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main purpose of an object is to encapsulate some data and functionality. As we'll see in just a short while, this grouping can greatly simplify things for us when we're trying to represent complex objects in our programs.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Another benefit of using objects is that we can define a specific interface, or how we want someone to use a class.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front-facing interface allows us to hide the details of the real functionality behind the scenes. </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615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C++ uses</a:t>
            </a:r>
            <a:r>
              <a:rPr lang="en-US" sz="1800" baseline="0" dirty="0"/>
              <a:t> this and an arrow after it to access the class members. If you’ve programmed in other languages, you may have seen the period following the this keyword.</a:t>
            </a:r>
          </a:p>
          <a:p>
            <a:r>
              <a:rPr lang="en-US" sz="1800" baseline="0" dirty="0"/>
              <a:t>In C++, this is a pointer to the address of the invoking object, and pointers require different syntax than objects. We’ll get to pointers soon enough, but that’s the reason why.</a:t>
            </a:r>
          </a:p>
          <a:p>
            <a:r>
              <a:rPr lang="en-US" sz="1800" baseline="0" dirty="0"/>
              <a:t>[CLICK]</a:t>
            </a:r>
          </a:p>
          <a:p>
            <a:r>
              <a:rPr lang="en-US" sz="1800" baseline="0" dirty="0"/>
              <a:t>In Java, the way we access members of a class instance is through the period, or the membership operator.</a:t>
            </a:r>
          </a:p>
          <a:p>
            <a:r>
              <a:rPr lang="en-US" sz="1800" baseline="0" dirty="0"/>
              <a:t>[CLICK]</a:t>
            </a:r>
          </a:p>
          <a:p>
            <a:r>
              <a:rPr lang="en-US" sz="1800" baseline="0" dirty="0"/>
              <a:t>C++ also uses the membership operator, but that’s only for objects. For pointers, we use the INDIRECT membership operator, which is an arrow.</a:t>
            </a:r>
          </a:p>
          <a:p>
            <a:r>
              <a:rPr lang="en-US" sz="1800" baseline="0" dirty="0"/>
              <a:t>[CLICK]</a:t>
            </a:r>
          </a:p>
          <a:p>
            <a:r>
              <a:rPr lang="en-US" sz="1800" baseline="0" dirty="0"/>
              <a:t>We’ll revisit this again when we get to pointers, for now, just remember that in C++, the this keyword always has an arrow following it.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9796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Object-oriented programming is a style of programming that encapsulates data and functionality in classes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Classes are reusable parts of our program that we can instantiate as often as we need to.</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Through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accessiblity</a:t>
            </a:r>
            <a:r>
              <a:rPr lang="en-US" sz="1800" dirty="0">
                <a:effectLst/>
                <a:latin typeface="Calibri" panose="020F0502020204030204" pitchFamily="34" charset="0"/>
                <a:ea typeface="Calibri" panose="020F0502020204030204" pitchFamily="34" charset="0"/>
                <a:cs typeface="Times New Roman" panose="02020603050405020304" pitchFamily="18" charset="0"/>
              </a:rPr>
              <a:t> keywords, classes can hide important data and present a specific interface that a programmer must use to help prevent unwanted changes to an object's data.</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Every language is a little bit different, but the concept behind classes are more or less universal.</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8359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That wraps things up for </a:t>
            </a:r>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this</a:t>
            </a:r>
            <a:r>
              <a:rPr lang="en-US" sz="1800" baseline="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video.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Thanks for watching</a:t>
            </a:r>
            <a:r>
              <a:rPr lang="en-US" sz="180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r>
              <a:rPr lang="en-US" sz="18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and I look forward to seeing you next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044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an analogy, consider a switch for turning on a light. The switch itself is a simple interface, while the real complexity of the wiring behind the switch and the wall is hidden from you.</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8365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Additionally, classes are a good way to encourage code reuse. Once you've defined a class,  you can then use that functionality by instantiating the class.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creates something called an instance, which is a copy of the data and functionality of the class.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You can create as many instances of a class as you want, and you never have to worry about writing the code in that class again.</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96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look at a car, which is a pretty</a:t>
            </a:r>
            <a:r>
              <a:rPr lang="en-US" sz="1800" baseline="0" dirty="0">
                <a:effectLst/>
                <a:latin typeface="Calibri" panose="020F0502020204030204" pitchFamily="34" charset="0"/>
                <a:ea typeface="Calibri" panose="020F0502020204030204" pitchFamily="34" charset="0"/>
                <a:cs typeface="Times New Roman" panose="02020603050405020304" pitchFamily="18" charset="0"/>
              </a:rPr>
              <a:t> complex object. </a:t>
            </a:r>
            <a:r>
              <a:rPr lang="en-US" sz="1800" dirty="0">
                <a:effectLst/>
                <a:latin typeface="Calibri" panose="020F0502020204030204" pitchFamily="34" charset="0"/>
                <a:ea typeface="Calibri" panose="020F0502020204030204" pitchFamily="34" charset="0"/>
                <a:cs typeface="Times New Roman" panose="02020603050405020304" pitchFamily="18" charset="0"/>
              </a:rPr>
              <a:t>A car is made up of many separate parts that all have their own functionality.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Taken all together we typically think of it as a single object, the car.</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need to deal with something specific such as the hood, a wheel, the brake pedal, and so on, we can. If not, we tend to simply treat it as one entity.</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works the same way in code; deal with an object as a single entity first, and then get into the details when, and only when, you really need to.</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1011861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say we wanted to have a few variables to represent a person in our program. We can have the name, age, and salary defined as variables, pretty basic stuff.</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addition to that data, maybe we write a simple function to handle printing the information out--all we have to do is pass our data to this function.</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Instead of having multiple "loose" variables we could instead encapsulate those variables in a class, as well as a member function which can serve the same purpose as the function outside of our class.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 doing so, we can now instantiate this class multiple times, with each instance having its own copy of the data.</a:t>
            </a: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4198739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deciding on what you should put into a class, you should think about the various parts of your program. In plain language, what are those parts?</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[CLICK]</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Also, what data do you need in order for those parts to work?</a:t>
            </a: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72475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p:nvPr>
        </p:nvSpPr>
        <p:spPr>
          <a:xfrm>
            <a:off x="6705599" y="2044183"/>
            <a:ext cx="4453468" cy="424732"/>
          </a:xfrm>
        </p:spPr>
        <p:txBody>
          <a:bodyPr wrap="square">
            <a:spAutoFit/>
          </a:bodyPr>
          <a:lstStyle>
            <a:lvl1pPr>
              <a:defRPr sz="2400" b="1">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705600" y="2873928"/>
            <a:ext cx="4453468" cy="1920526"/>
          </a:xfrm>
        </p:spPr>
        <p:txBody>
          <a:bodyPr wrap="square">
            <a:spAutoFit/>
          </a:bodyPr>
          <a:lstStyle>
            <a:lvl1pPr marL="0" indent="0">
              <a:buNone/>
              <a:defRPr sz="4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883705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f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E22E-3C1F-1845-92E7-46E42611412C}"/>
              </a:ext>
            </a:extLst>
          </p:cNvPr>
          <p:cNvSpPr>
            <a:spLocks noGrp="1"/>
          </p:cNvSpPr>
          <p:nvPr>
            <p:ph type="title" hasCustomPrompt="1"/>
          </p:nvPr>
        </p:nvSpPr>
        <p:spPr>
          <a:xfrm>
            <a:off x="612648" y="555163"/>
            <a:ext cx="6576502" cy="1144929"/>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940F6D60-19CA-004E-A03C-8C4F404344C5}"/>
              </a:ext>
            </a:extLst>
          </p:cNvPr>
          <p:cNvSpPr>
            <a:spLocks noGrp="1"/>
          </p:cNvSpPr>
          <p:nvPr>
            <p:ph type="body" sz="quarter" idx="10"/>
          </p:nvPr>
        </p:nvSpPr>
        <p:spPr>
          <a:xfrm>
            <a:off x="612353" y="1490347"/>
            <a:ext cx="6576825" cy="461665"/>
          </a:xfrm>
        </p:spPr>
        <p:txBody>
          <a:bodyPr wrap="square">
            <a:spAutoFit/>
          </a:bodyPr>
          <a:lstStyle>
            <a:lvl1pPr marL="0" indent="0">
              <a:lnSpc>
                <a:spcPct val="100000"/>
              </a:lnSpc>
              <a:buNone/>
              <a:defRPr sz="2400">
                <a:solidFill>
                  <a:schemeClr val="tx1"/>
                </a:solidFill>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57BFEAA9-9F7D-AC46-A87D-10F7A95429CE}"/>
              </a:ext>
            </a:extLst>
          </p:cNvPr>
          <p:cNvSpPr>
            <a:spLocks noGrp="1"/>
          </p:cNvSpPr>
          <p:nvPr>
            <p:ph sz="quarter" idx="12"/>
          </p:nvPr>
        </p:nvSpPr>
        <p:spPr>
          <a:xfrm>
            <a:off x="7539293" y="0"/>
            <a:ext cx="4652707" cy="68580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02068F50-F365-8F42-A8E7-9332BC17545C}"/>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5721657"/>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888">
          <p15:clr>
            <a:srgbClr val="FBAE40"/>
          </p15:clr>
        </p15:guide>
        <p15:guide id="3" orient="horz" pos="3600">
          <p15:clr>
            <a:srgbClr val="FBAE40"/>
          </p15:clr>
        </p15:guide>
        <p15:guide id="4" pos="3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A63F-9383-0F4E-8C85-2A6023952B2E}"/>
              </a:ext>
            </a:extLst>
          </p:cNvPr>
          <p:cNvSpPr>
            <a:spLocks noGrp="1"/>
          </p:cNvSpPr>
          <p:nvPr>
            <p:ph type="title"/>
          </p:nvPr>
        </p:nvSpPr>
        <p:spPr>
          <a:xfrm>
            <a:off x="6705600" y="2468737"/>
            <a:ext cx="4453468" cy="1920526"/>
          </a:xfrm>
        </p:spPr>
        <p:txBody>
          <a:bodyPr wrap="square">
            <a:spAutoFit/>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355699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Sub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Text Placeholder 3">
            <a:extLst>
              <a:ext uri="{FF2B5EF4-FFF2-40B4-BE49-F238E27FC236}">
                <a16:creationId xmlns:a16="http://schemas.microsoft.com/office/drawing/2014/main" id="{D13E7A50-B455-9B44-90F6-FD6B66816F9C}"/>
              </a:ext>
            </a:extLst>
          </p:cNvPr>
          <p:cNvSpPr>
            <a:spLocks noGrp="1"/>
          </p:cNvSpPr>
          <p:nvPr>
            <p:ph type="body" sz="quarter" idx="13"/>
          </p:nvPr>
        </p:nvSpPr>
        <p:spPr>
          <a:xfrm>
            <a:off x="610869" y="1173794"/>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9" name="Rectangle 8">
            <a:extLst>
              <a:ext uri="{FF2B5EF4-FFF2-40B4-BE49-F238E27FC236}">
                <a16:creationId xmlns:a16="http://schemas.microsoft.com/office/drawing/2014/main" id="{2DFBDBA5-01B5-1843-AA76-0CD34C31D0EA}"/>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83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EA48C2-9DC9-7540-A47D-CD5D8D42EEC8}"/>
              </a:ext>
            </a:extLst>
          </p:cNvPr>
          <p:cNvSpPr/>
          <p:nvPr userDrawn="1"/>
        </p:nvSpPr>
        <p:spPr>
          <a:xfrm>
            <a:off x="-6094"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3">
            <a:extLst>
              <a:ext uri="{FF2B5EF4-FFF2-40B4-BE49-F238E27FC236}">
                <a16:creationId xmlns:a16="http://schemas.microsoft.com/office/drawing/2014/main" id="{E34C0AEB-9480-2C43-9659-F5F9B0444EB0}"/>
              </a:ext>
            </a:extLst>
          </p:cNvPr>
          <p:cNvSpPr>
            <a:spLocks noGrp="1"/>
          </p:cNvSpPr>
          <p:nvPr>
            <p:ph type="body" sz="quarter" idx="10"/>
          </p:nvPr>
        </p:nvSpPr>
        <p:spPr>
          <a:xfrm>
            <a:off x="611509"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2E6F85BA-6CF2-2C43-BDFD-92E9564D6C47}"/>
              </a:ext>
            </a:extLst>
          </p:cNvPr>
          <p:cNvSpPr>
            <a:spLocks noGrp="1"/>
          </p:cNvSpPr>
          <p:nvPr>
            <p:ph sz="quarter" idx="12"/>
          </p:nvPr>
        </p:nvSpPr>
        <p:spPr>
          <a:xfrm>
            <a:off x="612648" y="1492969"/>
            <a:ext cx="4138416" cy="4745916"/>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50B5EB37-E44E-E548-83BE-E64CAAA6E2D5}"/>
              </a:ext>
            </a:extLst>
          </p:cNvPr>
          <p:cNvSpPr/>
          <p:nvPr userDrawn="1"/>
        </p:nvSpPr>
        <p:spPr>
          <a:xfrm>
            <a:off x="5367528"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718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 Screen Left Subhead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AB8289-F30E-A840-BEA9-F58E36247AD4}"/>
              </a:ext>
            </a:extLst>
          </p:cNvPr>
          <p:cNvSpPr/>
          <p:nvPr userDrawn="1"/>
        </p:nvSpPr>
        <p:spPr>
          <a:xfrm>
            <a:off x="6818378"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3">
            <a:extLst>
              <a:ext uri="{FF2B5EF4-FFF2-40B4-BE49-F238E27FC236}">
                <a16:creationId xmlns:a16="http://schemas.microsoft.com/office/drawing/2014/main" id="{B593E99A-E240-BA4C-A504-49BF234B97E8}"/>
              </a:ext>
            </a:extLst>
          </p:cNvPr>
          <p:cNvSpPr>
            <a:spLocks noGrp="1"/>
          </p:cNvSpPr>
          <p:nvPr>
            <p:ph type="body" sz="quarter" idx="10"/>
          </p:nvPr>
        </p:nvSpPr>
        <p:spPr>
          <a:xfrm>
            <a:off x="7435981"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6" name="Content Placeholder 2">
            <a:extLst>
              <a:ext uri="{FF2B5EF4-FFF2-40B4-BE49-F238E27FC236}">
                <a16:creationId xmlns:a16="http://schemas.microsoft.com/office/drawing/2014/main" id="{F9F46DB7-2631-1948-84D8-5975D339DF19}"/>
              </a:ext>
            </a:extLst>
          </p:cNvPr>
          <p:cNvSpPr>
            <a:spLocks noGrp="1"/>
          </p:cNvSpPr>
          <p:nvPr>
            <p:ph sz="quarter" idx="12"/>
          </p:nvPr>
        </p:nvSpPr>
        <p:spPr>
          <a:xfrm>
            <a:off x="7435981" y="2047606"/>
            <a:ext cx="4138416" cy="4252610"/>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7" name="Text Placeholder 3">
            <a:extLst>
              <a:ext uri="{FF2B5EF4-FFF2-40B4-BE49-F238E27FC236}">
                <a16:creationId xmlns:a16="http://schemas.microsoft.com/office/drawing/2014/main" id="{45FAD2FB-1FA8-394B-A59E-F7572AF39BBA}"/>
              </a:ext>
            </a:extLst>
          </p:cNvPr>
          <p:cNvSpPr>
            <a:spLocks noGrp="1"/>
          </p:cNvSpPr>
          <p:nvPr>
            <p:ph type="body" sz="quarter" idx="14"/>
          </p:nvPr>
        </p:nvSpPr>
        <p:spPr>
          <a:xfrm>
            <a:off x="7435980" y="1567475"/>
            <a:ext cx="4138416" cy="867930"/>
          </a:xfrm>
        </p:spPr>
        <p:txBody>
          <a:bodyPr wrap="square">
            <a:spAutoFit/>
          </a:bodyPr>
          <a:lstStyle>
            <a:lvl1pPr marL="0" indent="0">
              <a:buNone/>
              <a:defRPr sz="2800" b="1">
                <a:solidFill>
                  <a:schemeClr val="bg1"/>
                </a:solidFill>
                <a:latin typeface="+mj-lt"/>
              </a:defRPr>
            </a:lvl1pPr>
            <a:lvl2pPr marL="457200" indent="0">
              <a:buNone/>
              <a:defRPr/>
            </a:lvl2pPr>
          </a:lstStyle>
          <a:p>
            <a:pPr lvl="0"/>
            <a:r>
              <a:rPr lang="en-US" dirty="0"/>
              <a:t>Click to edit Master text styles</a:t>
            </a:r>
          </a:p>
        </p:txBody>
      </p:sp>
      <p:sp>
        <p:nvSpPr>
          <p:cNvPr id="8" name="Rectangle 7">
            <a:extLst>
              <a:ext uri="{FF2B5EF4-FFF2-40B4-BE49-F238E27FC236}">
                <a16:creationId xmlns:a16="http://schemas.microsoft.com/office/drawing/2014/main" id="{F8BA8506-0187-014C-A567-D00672AD6C67}"/>
              </a:ext>
            </a:extLst>
          </p:cNvPr>
          <p:cNvSpPr/>
          <p:nvPr userDrawn="1"/>
        </p:nvSpPr>
        <p:spPr>
          <a:xfrm>
            <a:off x="6757139"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950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Subhead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AE6FB2-9534-B545-9B9E-F8DA2C4C1B97}"/>
              </a:ext>
            </a:extLst>
          </p:cNvPr>
          <p:cNvSpPr/>
          <p:nvPr userDrawn="1"/>
        </p:nvSpPr>
        <p:spPr>
          <a:xfrm>
            <a:off x="0" y="1851598"/>
            <a:ext cx="12192000" cy="4073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032"/>
              </a:solidFill>
            </a:endParaRPr>
          </a:p>
        </p:txBody>
      </p:sp>
      <p:sp>
        <p:nvSpPr>
          <p:cNvPr id="13" name="Text Placeholder 13">
            <a:extLst>
              <a:ext uri="{FF2B5EF4-FFF2-40B4-BE49-F238E27FC236}">
                <a16:creationId xmlns:a16="http://schemas.microsoft.com/office/drawing/2014/main" id="{8249D3FC-6680-5445-9458-C9D7CB07256E}"/>
              </a:ext>
            </a:extLst>
          </p:cNvPr>
          <p:cNvSpPr>
            <a:spLocks noGrp="1"/>
          </p:cNvSpPr>
          <p:nvPr>
            <p:ph type="body" sz="quarter" idx="10" hasCustomPrompt="1"/>
          </p:nvPr>
        </p:nvSpPr>
        <p:spPr>
          <a:xfrm>
            <a:off x="611509"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DE4B85FF-09F7-824B-9470-9832D47F6C28}"/>
              </a:ext>
            </a:extLst>
          </p:cNvPr>
          <p:cNvSpPr>
            <a:spLocks noGrp="1"/>
          </p:cNvSpPr>
          <p:nvPr>
            <p:ph type="body" sz="quarter" idx="11"/>
          </p:nvPr>
        </p:nvSpPr>
        <p:spPr>
          <a:xfrm>
            <a:off x="611508"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7" name="Title 1">
            <a:extLst>
              <a:ext uri="{FF2B5EF4-FFF2-40B4-BE49-F238E27FC236}">
                <a16:creationId xmlns:a16="http://schemas.microsoft.com/office/drawing/2014/main" id="{6BF0EBCF-B757-5044-BDFC-D0758AC4BC6A}"/>
              </a:ext>
            </a:extLst>
          </p:cNvPr>
          <p:cNvSpPr>
            <a:spLocks noGrp="1"/>
          </p:cNvSpPr>
          <p:nvPr>
            <p:ph type="title" hasCustomPrompt="1"/>
          </p:nvPr>
        </p:nvSpPr>
        <p:spPr>
          <a:xfrm>
            <a:off x="611509" y="557784"/>
            <a:ext cx="10885166" cy="618631"/>
          </a:xfrm>
        </p:spPr>
        <p:txBody>
          <a:bodyPr wrap="square" anchor="t" anchorCtr="0">
            <a:spAutoFit/>
          </a:bodyPr>
          <a:lstStyle>
            <a:lvl1pPr algn="l">
              <a:defRPr sz="3800" b="1">
                <a:solidFill>
                  <a:schemeClr val="tx2"/>
                </a:solidFill>
              </a:defRPr>
            </a:lvl1pPr>
          </a:lstStyle>
          <a:p>
            <a:r>
              <a:rPr lang="en-US" dirty="0"/>
              <a:t>Click To Edit Master Title Style</a:t>
            </a:r>
          </a:p>
        </p:txBody>
      </p:sp>
      <p:sp>
        <p:nvSpPr>
          <p:cNvPr id="12" name="Text Placeholder 13">
            <a:extLst>
              <a:ext uri="{FF2B5EF4-FFF2-40B4-BE49-F238E27FC236}">
                <a16:creationId xmlns:a16="http://schemas.microsoft.com/office/drawing/2014/main" id="{97C4E894-74AD-7743-9A79-16E7D7C32AEF}"/>
              </a:ext>
            </a:extLst>
          </p:cNvPr>
          <p:cNvSpPr>
            <a:spLocks noGrp="1"/>
          </p:cNvSpPr>
          <p:nvPr>
            <p:ph type="body" sz="quarter" idx="12" hasCustomPrompt="1"/>
          </p:nvPr>
        </p:nvSpPr>
        <p:spPr>
          <a:xfrm>
            <a:off x="6316195"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A2993019-8775-C748-8006-C5BE3663FD84}"/>
              </a:ext>
            </a:extLst>
          </p:cNvPr>
          <p:cNvSpPr>
            <a:spLocks noGrp="1"/>
          </p:cNvSpPr>
          <p:nvPr>
            <p:ph type="body" sz="quarter" idx="13"/>
          </p:nvPr>
        </p:nvSpPr>
        <p:spPr>
          <a:xfrm>
            <a:off x="6316194"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955A569D-517F-5046-99CB-3B63D6F29CE8}"/>
              </a:ext>
            </a:extLst>
          </p:cNvPr>
          <p:cNvSpPr>
            <a:spLocks noGrp="1"/>
          </p:cNvSpPr>
          <p:nvPr>
            <p:ph type="body" sz="quarter" idx="14"/>
          </p:nvPr>
        </p:nvSpPr>
        <p:spPr>
          <a:xfrm>
            <a:off x="610548" y="1189316"/>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16" name="Rectangle 15">
            <a:extLst>
              <a:ext uri="{FF2B5EF4-FFF2-40B4-BE49-F238E27FC236}">
                <a16:creationId xmlns:a16="http://schemas.microsoft.com/office/drawing/2014/main" id="{1278DFC1-C068-584E-BF35-FBE8ED8A13DB}"/>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73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oard">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8886" y="555163"/>
            <a:ext cx="10885166" cy="618631"/>
          </a:xfrm>
        </p:spPr>
        <p:txBody>
          <a:bodyPr wrap="square" anchor="t" anchorCtr="0">
            <a:spAutoFit/>
          </a:bodyPr>
          <a:lstStyle>
            <a:lvl1pPr>
              <a:defRPr sz="3800"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5191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2310384" y="2766218"/>
            <a:ext cx="7571232" cy="1325563"/>
          </a:xfrm>
        </p:spPr>
        <p:txBody>
          <a:bodyPr/>
          <a:lstStyle>
            <a:lvl1pPr algn="ctr">
              <a:defRPr b="1">
                <a:solidFill>
                  <a:schemeClr val="bg1"/>
                </a:solidFill>
              </a:defRPr>
            </a:lvl1pPr>
          </a:lstStyle>
          <a:p>
            <a:r>
              <a:rPr lang="en-US" dirty="0"/>
              <a:t>Thank You For Watching</a:t>
            </a:r>
          </a:p>
        </p:txBody>
      </p:sp>
    </p:spTree>
    <p:extLst>
      <p:ext uri="{BB962C8B-B14F-4D97-AF65-F5344CB8AC3E}">
        <p14:creationId xmlns:p14="http://schemas.microsoft.com/office/powerpoint/2010/main" val="2202386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in Conten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Rectangle 4">
            <a:extLst>
              <a:ext uri="{FF2B5EF4-FFF2-40B4-BE49-F238E27FC236}">
                <a16:creationId xmlns:a16="http://schemas.microsoft.com/office/drawing/2014/main" id="{5D0B2801-0238-BA49-B561-FB1C87E264E6}"/>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8908228"/>
      </p:ext>
    </p:extLst>
  </p:cSld>
  <p:clrMapOvr>
    <a:masterClrMapping/>
  </p:clrMapOvr>
  <p:extLst>
    <p:ext uri="{DCECCB84-F9BA-43D5-87BE-67443E8EF086}">
      <p15:sldGuideLst xmlns:p15="http://schemas.microsoft.com/office/powerpoint/2012/main">
        <p15:guide id="1" orient="horz" pos="3888">
          <p15:clr>
            <a:srgbClr val="FBAE40"/>
          </p15:clr>
        </p15:guide>
        <p15:guide id="2" orient="horz" pos="1008">
          <p15:clr>
            <a:srgbClr val="FBAE40"/>
          </p15:clr>
        </p15:guide>
        <p15:guide id="3" pos="384">
          <p15:clr>
            <a:srgbClr val="FBAE40"/>
          </p15:clr>
        </p15:guide>
        <p15:guide id="4" pos="72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29" r:id="rId2"/>
    <p:sldLayoutId id="2147483693" r:id="rId3"/>
    <p:sldLayoutId id="2147483696" r:id="rId4"/>
    <p:sldLayoutId id="2147483697" r:id="rId5"/>
    <p:sldLayoutId id="2147483695" r:id="rId6"/>
    <p:sldLayoutId id="2147483688" r:id="rId7"/>
    <p:sldLayoutId id="2147483692" r:id="rId8"/>
    <p:sldLayoutId id="2147483731" r:id="rId9"/>
    <p:sldLayoutId id="214748373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notesSlide" Target="../notesSlides/notesSlide10.xml"/><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slideLayout" Target="../slideLayouts/slideLayout10.xml"/><Relationship Id="rId16" Type="http://schemas.openxmlformats.org/officeDocument/2006/relationships/image" Target="../media/image23.svg"/><Relationship Id="rId1" Type="http://schemas.openxmlformats.org/officeDocument/2006/relationships/tags" Target="../tags/tag12.xml"/><Relationship Id="rId6" Type="http://schemas.openxmlformats.org/officeDocument/2006/relationships/image" Target="../media/image5.svg"/><Relationship Id="rId11" Type="http://schemas.openxmlformats.org/officeDocument/2006/relationships/image" Target="../media/image18.png"/><Relationship Id="rId5" Type="http://schemas.openxmlformats.org/officeDocument/2006/relationships/image" Target="../media/image4.png"/><Relationship Id="rId15" Type="http://schemas.openxmlformats.org/officeDocument/2006/relationships/image" Target="../media/image22.png"/><Relationship Id="rId10" Type="http://schemas.openxmlformats.org/officeDocument/2006/relationships/image" Target="../media/image17.svg"/><Relationship Id="rId4" Type="http://schemas.openxmlformats.org/officeDocument/2006/relationships/image" Target="../media/image13.jpeg"/><Relationship Id="rId9" Type="http://schemas.openxmlformats.org/officeDocument/2006/relationships/image" Target="../media/image16.png"/><Relationship Id="rId14" Type="http://schemas.openxmlformats.org/officeDocument/2006/relationships/image" Target="../media/image21.sv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notesSlide" Target="../notesSlides/notesSlide11.xml"/><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slideLayout" Target="../slideLayouts/slideLayout10.xml"/><Relationship Id="rId1" Type="http://schemas.openxmlformats.org/officeDocument/2006/relationships/tags" Target="../tags/tag13.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5.svg"/><Relationship Id="rId15" Type="http://schemas.openxmlformats.org/officeDocument/2006/relationships/image" Target="../media/image23.svg"/><Relationship Id="rId10"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7.svg"/><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png"/><Relationship Id="rId18" Type="http://schemas.openxmlformats.org/officeDocument/2006/relationships/image" Target="../media/image36.svg"/><Relationship Id="rId3" Type="http://schemas.openxmlformats.org/officeDocument/2006/relationships/notesSlide" Target="../notesSlides/notesSlide14.xml"/><Relationship Id="rId7" Type="http://schemas.openxmlformats.org/officeDocument/2006/relationships/image" Target="../media/image25.png"/><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slideLayout" Target="../slideLayouts/slideLayout10.xml"/><Relationship Id="rId16" Type="http://schemas.openxmlformats.org/officeDocument/2006/relationships/image" Target="../media/image34.svg"/><Relationship Id="rId1" Type="http://schemas.openxmlformats.org/officeDocument/2006/relationships/tags" Target="../tags/tag16.xml"/><Relationship Id="rId6" Type="http://schemas.openxmlformats.org/officeDocument/2006/relationships/image" Target="../media/image5.svg"/><Relationship Id="rId11"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33.png"/><Relationship Id="rId10" Type="http://schemas.openxmlformats.org/officeDocument/2006/relationships/image" Target="../media/image28.svg"/><Relationship Id="rId4" Type="http://schemas.openxmlformats.org/officeDocument/2006/relationships/image" Target="../media/image24.png"/><Relationship Id="rId9" Type="http://schemas.openxmlformats.org/officeDocument/2006/relationships/image" Target="../media/image27.png"/><Relationship Id="rId14"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0.xml"/><Relationship Id="rId1" Type="http://schemas.openxmlformats.org/officeDocument/2006/relationships/tags" Target="../tags/tag17.xml"/><Relationship Id="rId5" Type="http://schemas.openxmlformats.org/officeDocument/2006/relationships/image" Target="../media/image37.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19.xml"/><Relationship Id="rId5" Type="http://schemas.openxmlformats.org/officeDocument/2006/relationships/image" Target="../media/image5.sv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9.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2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tags" Target="../tags/tag22.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tags" Target="../tags/tag2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0.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0.xml"/><Relationship Id="rId1" Type="http://schemas.openxmlformats.org/officeDocument/2006/relationships/tags" Target="../tags/tag24.xml"/><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0.xml"/><Relationship Id="rId1" Type="http://schemas.openxmlformats.org/officeDocument/2006/relationships/tags" Target="../tags/tag25.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2.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tags" Target="../tags/tag26.xml"/><Relationship Id="rId5" Type="http://schemas.openxmlformats.org/officeDocument/2006/relationships/image" Target="../media/image5.sv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tags" Target="../tags/tag27.xml"/><Relationship Id="rId5" Type="http://schemas.openxmlformats.org/officeDocument/2006/relationships/image" Target="../media/image5.sv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9.xml"/><Relationship Id="rId1" Type="http://schemas.openxmlformats.org/officeDocument/2006/relationships/tags" Target="../tags/tag28.xml"/><Relationship Id="rId5" Type="http://schemas.openxmlformats.org/officeDocument/2006/relationships/image" Target="../media/image5.sv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30.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2.xml"/><Relationship Id="rId7" Type="http://schemas.openxmlformats.org/officeDocument/2006/relationships/image" Target="../media/image7.jpeg"/><Relationship Id="rId2" Type="http://schemas.openxmlformats.org/officeDocument/2006/relationships/slideLayout" Target="../slideLayouts/slideLayout9.xml"/><Relationship Id="rId1" Type="http://schemas.openxmlformats.org/officeDocument/2006/relationships/tags" Target="../tags/tag4.xml"/><Relationship Id="rId6" Type="http://schemas.openxmlformats.org/officeDocument/2006/relationships/image" Target="../media/image6.jpeg"/><Relationship Id="rId5" Type="http://schemas.openxmlformats.org/officeDocument/2006/relationships/image" Target="../media/image5.sv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0.xml"/><Relationship Id="rId1" Type="http://schemas.openxmlformats.org/officeDocument/2006/relationships/tags" Target="../tags/tag3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32.xml"/><Relationship Id="rId5" Type="http://schemas.openxmlformats.org/officeDocument/2006/relationships/image" Target="../media/image5.sv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tags" Target="../tags/tag33.xml"/><Relationship Id="rId6" Type="http://schemas.openxmlformats.org/officeDocument/2006/relationships/image" Target="../media/image44.png"/><Relationship Id="rId5" Type="http://schemas.openxmlformats.org/officeDocument/2006/relationships/image" Target="../media/image5.sv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35.xml"/><Relationship Id="rId5" Type="http://schemas.openxmlformats.org/officeDocument/2006/relationships/image" Target="../media/image5.sv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3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tags" Target="../tags/tag38.xml"/><Relationship Id="rId5" Type="http://schemas.openxmlformats.org/officeDocument/2006/relationships/image" Target="../media/image5.sv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5.sv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0.xml"/><Relationship Id="rId1" Type="http://schemas.openxmlformats.org/officeDocument/2006/relationships/tags" Target="../tags/tag4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6.jp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0.xml"/><Relationship Id="rId1" Type="http://schemas.openxmlformats.org/officeDocument/2006/relationships/tags" Target="../tags/tag4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tags" Target="../tags/tag44.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hyperlink" Target="https://www.cnet.com/tech/gaming/spider-man-is-the-same-video-game-weve-been-playing-for-a-decade/" TargetMode="External"/><Relationship Id="rId2" Type="http://schemas.openxmlformats.org/officeDocument/2006/relationships/hyperlink" Target="https://www.thespruce.com/how-to-wire-and-install-single-pole-switches-1152330" TargetMode="External"/><Relationship Id="rId1" Type="http://schemas.openxmlformats.org/officeDocument/2006/relationships/slideLayout" Target="../slideLayouts/slideLayout9.xml"/><Relationship Id="rId4" Type="http://schemas.openxmlformats.org/officeDocument/2006/relationships/hyperlink" Target="https://www.simplilearn.com/tutorials/cpp-tutorial/oops-concepts-in-cpp" TargetMode="Externa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0.xml"/><Relationship Id="rId1" Type="http://schemas.openxmlformats.org/officeDocument/2006/relationships/tags" Target="../tags/tag8.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9.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E8D8-B120-7242-A005-D92DE9B6FEE0}"/>
              </a:ext>
            </a:extLst>
          </p:cNvPr>
          <p:cNvSpPr>
            <a:spLocks noGrp="1"/>
          </p:cNvSpPr>
          <p:nvPr>
            <p:ph type="title"/>
          </p:nvPr>
        </p:nvSpPr>
        <p:spPr/>
        <p:txBody>
          <a:bodyPr/>
          <a:lstStyle/>
          <a:p>
            <a:r>
              <a:rPr lang="en-US" dirty="0"/>
              <a:t>COP3503</a:t>
            </a:r>
          </a:p>
        </p:txBody>
      </p:sp>
      <p:sp>
        <p:nvSpPr>
          <p:cNvPr id="3" name="Text Placeholder 2">
            <a:extLst>
              <a:ext uri="{FF2B5EF4-FFF2-40B4-BE49-F238E27FC236}">
                <a16:creationId xmlns:a16="http://schemas.microsoft.com/office/drawing/2014/main" id="{6F8AB896-FAC3-2F41-8FB0-0106755D3597}"/>
              </a:ext>
            </a:extLst>
          </p:cNvPr>
          <p:cNvSpPr>
            <a:spLocks noGrp="1"/>
          </p:cNvSpPr>
          <p:nvPr>
            <p:ph type="body" sz="quarter" idx="10"/>
          </p:nvPr>
        </p:nvSpPr>
        <p:spPr>
          <a:xfrm>
            <a:off x="6705600" y="2605704"/>
            <a:ext cx="4453468" cy="2529923"/>
          </a:xfrm>
        </p:spPr>
        <p:txBody>
          <a:bodyPr/>
          <a:lstStyle/>
          <a:p>
            <a:r>
              <a:rPr lang="en-US" dirty="0"/>
              <a:t>Classes and Object-Oriented Programming (OOP)</a:t>
            </a:r>
          </a:p>
        </p:txBody>
      </p:sp>
    </p:spTree>
    <p:custDataLst>
      <p:tags r:id="rId1"/>
    </p:custDataLst>
    <p:extLst>
      <p:ext uri="{BB962C8B-B14F-4D97-AF65-F5344CB8AC3E}">
        <p14:creationId xmlns:p14="http://schemas.microsoft.com/office/powerpoint/2010/main" val="488321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What Should Be a Class?</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cstate="print">
            <a:extLst>
              <a:ext uri="{28A0092B-C50C-407E-A947-70E740481C1C}">
                <a14:useLocalDpi xmlns:a14="http://schemas.microsoft.com/office/drawing/2010/main" val="0"/>
              </a:ext>
            </a:extLst>
          </a:blip>
          <a:srcRect l="163" r="163"/>
          <a:stretch/>
        </p:blipFill>
        <p:spPr>
          <a:xfrm>
            <a:off x="7632160" y="0"/>
            <a:ext cx="4559840" cy="6858000"/>
          </a:xfrm>
        </p:spPr>
      </p:pic>
      <p:sp>
        <p:nvSpPr>
          <p:cNvPr id="12" name="TextBox 11">
            <a:extLst>
              <a:ext uri="{FF2B5EF4-FFF2-40B4-BE49-F238E27FC236}">
                <a16:creationId xmlns:a16="http://schemas.microsoft.com/office/drawing/2014/main" id="{756E6A7A-DC77-4F6C-BE20-1D41A42DE492}"/>
              </a:ext>
            </a:extLst>
          </p:cNvPr>
          <p:cNvSpPr txBox="1"/>
          <p:nvPr/>
        </p:nvSpPr>
        <p:spPr>
          <a:xfrm>
            <a:off x="1055658" y="1983969"/>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What are the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separate parts </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of your program?</a:t>
            </a:r>
          </a:p>
        </p:txBody>
      </p:sp>
      <p:pic>
        <p:nvPicPr>
          <p:cNvPr id="14" name="!!Graphic 27">
            <a:extLst>
              <a:ext uri="{FF2B5EF4-FFF2-40B4-BE49-F238E27FC236}">
                <a16:creationId xmlns:a16="http://schemas.microsoft.com/office/drawing/2014/main" id="{1D8A3855-A9A8-4442-8562-2E7AA4191BC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232870"/>
            <a:ext cx="333196" cy="333196"/>
          </a:xfrm>
          <a:prstGeom prst="rect">
            <a:avLst/>
          </a:prstGeom>
        </p:spPr>
      </p:pic>
      <p:sp>
        <p:nvSpPr>
          <p:cNvPr id="15" name="TextBox 14">
            <a:extLst>
              <a:ext uri="{FF2B5EF4-FFF2-40B4-BE49-F238E27FC236}">
                <a16:creationId xmlns:a16="http://schemas.microsoft.com/office/drawing/2014/main" id="{3A331AF0-8C15-42EE-A5A0-7EC3F32F56D5}"/>
              </a:ext>
            </a:extLst>
          </p:cNvPr>
          <p:cNvSpPr txBox="1"/>
          <p:nvPr/>
        </p:nvSpPr>
        <p:spPr>
          <a:xfrm>
            <a:off x="1055658" y="3146312"/>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What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data</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needs to be stored for those parts to work properly?</a:t>
            </a:r>
          </a:p>
        </p:txBody>
      </p:sp>
      <p:pic>
        <p:nvPicPr>
          <p:cNvPr id="18" name="!!Graphic 27">
            <a:extLst>
              <a:ext uri="{FF2B5EF4-FFF2-40B4-BE49-F238E27FC236}">
                <a16:creationId xmlns:a16="http://schemas.microsoft.com/office/drawing/2014/main" id="{B464ACF3-794F-4758-A774-0556FF1A213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395213"/>
            <a:ext cx="333196" cy="333196"/>
          </a:xfrm>
          <a:prstGeom prst="rect">
            <a:avLst/>
          </a:prstGeom>
        </p:spPr>
      </p:pic>
    </p:spTree>
    <p:custDataLst>
      <p:tags r:id="rId1"/>
    </p:custDataLst>
    <p:extLst>
      <p:ext uri="{BB962C8B-B14F-4D97-AF65-F5344CB8AC3E}">
        <p14:creationId xmlns:p14="http://schemas.microsoft.com/office/powerpoint/2010/main" val="14633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What Should Be a Class?</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cstate="print">
            <a:extLst>
              <a:ext uri="{28A0092B-C50C-407E-A947-70E740481C1C}">
                <a14:useLocalDpi xmlns:a14="http://schemas.microsoft.com/office/drawing/2010/main" val="0"/>
              </a:ext>
            </a:extLst>
          </a:blip>
          <a:srcRect l="163" r="163"/>
          <a:stretch/>
        </p:blipFill>
        <p:spPr>
          <a:xfrm>
            <a:off x="7632160" y="0"/>
            <a:ext cx="4559840" cy="6858000"/>
          </a:xfrm>
        </p:spPr>
      </p:pic>
      <p:sp>
        <p:nvSpPr>
          <p:cNvPr id="12" name="TextBox 11">
            <a:extLst>
              <a:ext uri="{FF2B5EF4-FFF2-40B4-BE49-F238E27FC236}">
                <a16:creationId xmlns:a16="http://schemas.microsoft.com/office/drawing/2014/main" id="{756E6A7A-DC77-4F6C-BE20-1D41A42DE492}"/>
              </a:ext>
            </a:extLst>
          </p:cNvPr>
          <p:cNvSpPr txBox="1"/>
          <p:nvPr/>
        </p:nvSpPr>
        <p:spPr>
          <a:xfrm>
            <a:off x="1055658" y="1983970"/>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Imagine a program that needs to store books</a:t>
            </a:r>
            <a:b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(for a library or a store).</a:t>
            </a:r>
          </a:p>
        </p:txBody>
      </p:sp>
      <p:pic>
        <p:nvPicPr>
          <p:cNvPr id="14" name="!!Graphic 27">
            <a:extLst>
              <a:ext uri="{FF2B5EF4-FFF2-40B4-BE49-F238E27FC236}">
                <a16:creationId xmlns:a16="http://schemas.microsoft.com/office/drawing/2014/main" id="{1D8A3855-A9A8-4442-8562-2E7AA4191BC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232870"/>
            <a:ext cx="333196" cy="333196"/>
          </a:xfrm>
          <a:prstGeom prst="rect">
            <a:avLst/>
          </a:prstGeom>
        </p:spPr>
      </p:pic>
      <p:pic>
        <p:nvPicPr>
          <p:cNvPr id="18" name="!!Graphic 27">
            <a:extLst>
              <a:ext uri="{FF2B5EF4-FFF2-40B4-BE49-F238E27FC236}">
                <a16:creationId xmlns:a16="http://schemas.microsoft.com/office/drawing/2014/main" id="{B464ACF3-794F-4758-A774-0556FF1A213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243512"/>
            <a:ext cx="333196" cy="333196"/>
          </a:xfrm>
          <a:prstGeom prst="rect">
            <a:avLst/>
          </a:prstGeom>
        </p:spPr>
      </p:pic>
      <p:sp>
        <p:nvSpPr>
          <p:cNvPr id="8" name="TextBox 7">
            <a:extLst>
              <a:ext uri="{FF2B5EF4-FFF2-40B4-BE49-F238E27FC236}">
                <a16:creationId xmlns:a16="http://schemas.microsoft.com/office/drawing/2014/main" id="{0F5D7B7E-23B1-468C-BF2D-3B88A3A32B7E}"/>
              </a:ext>
            </a:extLst>
          </p:cNvPr>
          <p:cNvSpPr txBox="1"/>
          <p:nvPr/>
        </p:nvSpPr>
        <p:spPr>
          <a:xfrm>
            <a:off x="1055658" y="3146312"/>
            <a:ext cx="6133492"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Create a public </a:t>
            </a:r>
            <a:r>
              <a:rPr lang="en-US" sz="2400" b="1" dirty="0">
                <a:solidFill>
                  <a:schemeClr val="accent4">
                    <a:lumMod val="60000"/>
                    <a:lumOff val="40000"/>
                  </a:schemeClr>
                </a:solidFill>
              </a:rPr>
              <a:t>interface</a:t>
            </a:r>
            <a:r>
              <a:rPr lang="en-US" sz="2400" dirty="0">
                <a:solidFill>
                  <a:srgbClr val="FFFFFF"/>
                </a:solidFill>
              </a:rPr>
              <a:t>, do the “real work” in private.</a:t>
            </a:r>
          </a:p>
        </p:txBody>
      </p:sp>
      <p:pic>
        <p:nvPicPr>
          <p:cNvPr id="10" name="Graphic 9">
            <a:extLst>
              <a:ext uri="{FF2B5EF4-FFF2-40B4-BE49-F238E27FC236}">
                <a16:creationId xmlns:a16="http://schemas.microsoft.com/office/drawing/2014/main" id="{63B092C0-38EA-4010-8834-5F108EE3146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395213"/>
            <a:ext cx="333196" cy="333196"/>
          </a:xfrm>
          <a:prstGeom prst="rect">
            <a:avLst/>
          </a:prstGeom>
        </p:spPr>
      </p:pic>
      <p:sp>
        <p:nvSpPr>
          <p:cNvPr id="15" name="TextBox 14">
            <a:extLst>
              <a:ext uri="{FF2B5EF4-FFF2-40B4-BE49-F238E27FC236}">
                <a16:creationId xmlns:a16="http://schemas.microsoft.com/office/drawing/2014/main" id="{3A331AF0-8C15-42EE-A5A0-7EC3F32F56D5}"/>
              </a:ext>
            </a:extLst>
          </p:cNvPr>
          <p:cNvSpPr txBox="1"/>
          <p:nvPr/>
        </p:nvSpPr>
        <p:spPr>
          <a:xfrm>
            <a:off x="1055658" y="4994612"/>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All of those variables could be stored together in a class.</a:t>
            </a:r>
          </a:p>
        </p:txBody>
      </p:sp>
      <p:sp>
        <p:nvSpPr>
          <p:cNvPr id="9" name="TextBox 8">
            <a:extLst>
              <a:ext uri="{FF2B5EF4-FFF2-40B4-BE49-F238E27FC236}">
                <a16:creationId xmlns:a16="http://schemas.microsoft.com/office/drawing/2014/main" id="{57A4C39C-9780-45C5-BA2B-97F0674C03AB}"/>
              </a:ext>
            </a:extLst>
          </p:cNvPr>
          <p:cNvSpPr txBox="1"/>
          <p:nvPr/>
        </p:nvSpPr>
        <p:spPr>
          <a:xfrm>
            <a:off x="1376475" y="4109269"/>
            <a:ext cx="73152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Title</a:t>
            </a:r>
          </a:p>
        </p:txBody>
      </p:sp>
      <p:pic>
        <p:nvPicPr>
          <p:cNvPr id="23" name="Graphic 22" descr="Closed book with solid fill">
            <a:extLst>
              <a:ext uri="{FF2B5EF4-FFF2-40B4-BE49-F238E27FC236}">
                <a16:creationId xmlns:a16="http://schemas.microsoft.com/office/drawing/2014/main" id="{5D915EAF-D15E-45A9-89F3-1BB0714F1FE2}"/>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4560" b="4560"/>
          <a:stretch/>
        </p:blipFill>
        <p:spPr>
          <a:xfrm>
            <a:off x="1035905" y="4130183"/>
            <a:ext cx="401854" cy="365201"/>
          </a:xfrm>
          <a:prstGeom prst="rect">
            <a:avLst/>
          </a:prstGeom>
        </p:spPr>
      </p:pic>
      <p:sp>
        <p:nvSpPr>
          <p:cNvPr id="25" name="TextBox 24">
            <a:extLst>
              <a:ext uri="{FF2B5EF4-FFF2-40B4-BE49-F238E27FC236}">
                <a16:creationId xmlns:a16="http://schemas.microsoft.com/office/drawing/2014/main" id="{1A5695EA-AEA3-422D-91CE-373CC0A9ADAE}"/>
              </a:ext>
            </a:extLst>
          </p:cNvPr>
          <p:cNvSpPr txBox="1"/>
          <p:nvPr/>
        </p:nvSpPr>
        <p:spPr>
          <a:xfrm>
            <a:off x="2457694" y="3955381"/>
            <a:ext cx="100584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Author</a:t>
            </a:r>
          </a:p>
        </p:txBody>
      </p:sp>
      <p:pic>
        <p:nvPicPr>
          <p:cNvPr id="24" name="Graphic 23" descr="Female Profile with solid fill">
            <a:extLst>
              <a:ext uri="{FF2B5EF4-FFF2-40B4-BE49-F238E27FC236}">
                <a16:creationId xmlns:a16="http://schemas.microsoft.com/office/drawing/2014/main" id="{203E4CA9-A8A9-4989-AAF9-4414C152676E}"/>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t="4560" b="4560"/>
          <a:stretch/>
        </p:blipFill>
        <p:spPr>
          <a:xfrm>
            <a:off x="2112347" y="4130183"/>
            <a:ext cx="401854" cy="365201"/>
          </a:xfrm>
          <a:prstGeom prst="rect">
            <a:avLst/>
          </a:prstGeom>
        </p:spPr>
      </p:pic>
      <p:sp>
        <p:nvSpPr>
          <p:cNvPr id="28" name="TextBox 27">
            <a:extLst>
              <a:ext uri="{FF2B5EF4-FFF2-40B4-BE49-F238E27FC236}">
                <a16:creationId xmlns:a16="http://schemas.microsoft.com/office/drawing/2014/main" id="{A0964A51-C6C3-4660-8434-2AFE051AFCCB}"/>
              </a:ext>
            </a:extLst>
          </p:cNvPr>
          <p:cNvSpPr txBox="1"/>
          <p:nvPr/>
        </p:nvSpPr>
        <p:spPr>
          <a:xfrm>
            <a:off x="3889664" y="3955381"/>
            <a:ext cx="9144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Page Count</a:t>
            </a:r>
          </a:p>
        </p:txBody>
      </p:sp>
      <p:pic>
        <p:nvPicPr>
          <p:cNvPr id="27" name="Graphic 26" descr="Books with solid fill">
            <a:extLst>
              <a:ext uri="{FF2B5EF4-FFF2-40B4-BE49-F238E27FC236}">
                <a16:creationId xmlns:a16="http://schemas.microsoft.com/office/drawing/2014/main" id="{C07D8DDD-AE31-44B0-8C2E-F7B617DC7022}"/>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t="4560" b="4560"/>
          <a:stretch/>
        </p:blipFill>
        <p:spPr>
          <a:xfrm>
            <a:off x="3511575" y="4130183"/>
            <a:ext cx="401854" cy="365201"/>
          </a:xfrm>
          <a:prstGeom prst="rect">
            <a:avLst/>
          </a:prstGeom>
        </p:spPr>
      </p:pic>
      <p:sp>
        <p:nvSpPr>
          <p:cNvPr id="31" name="TextBox 30">
            <a:extLst>
              <a:ext uri="{FF2B5EF4-FFF2-40B4-BE49-F238E27FC236}">
                <a16:creationId xmlns:a16="http://schemas.microsoft.com/office/drawing/2014/main" id="{D4C1506F-EEAC-4858-B5AC-1B8D45C7F1A9}"/>
              </a:ext>
            </a:extLst>
          </p:cNvPr>
          <p:cNvSpPr txBox="1"/>
          <p:nvPr/>
        </p:nvSpPr>
        <p:spPr>
          <a:xfrm>
            <a:off x="5100609" y="3955381"/>
            <a:ext cx="9144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Retail price</a:t>
            </a:r>
          </a:p>
        </p:txBody>
      </p:sp>
      <p:pic>
        <p:nvPicPr>
          <p:cNvPr id="30" name="Graphic 29" descr="Dollar with solid fill">
            <a:extLst>
              <a:ext uri="{FF2B5EF4-FFF2-40B4-BE49-F238E27FC236}">
                <a16:creationId xmlns:a16="http://schemas.microsoft.com/office/drawing/2014/main" id="{5EFF231C-B3E6-48E2-8B1D-E2BF9479706B}"/>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t="4560" b="4560"/>
          <a:stretch/>
        </p:blipFill>
        <p:spPr>
          <a:xfrm>
            <a:off x="4764727" y="4130183"/>
            <a:ext cx="401854" cy="365201"/>
          </a:xfrm>
          <a:prstGeom prst="rect">
            <a:avLst/>
          </a:prstGeom>
        </p:spPr>
      </p:pic>
      <p:sp>
        <p:nvSpPr>
          <p:cNvPr id="34" name="TextBox 33">
            <a:extLst>
              <a:ext uri="{FF2B5EF4-FFF2-40B4-BE49-F238E27FC236}">
                <a16:creationId xmlns:a16="http://schemas.microsoft.com/office/drawing/2014/main" id="{0242E822-DEC8-4C71-8BD3-5DE0510DBDC1}"/>
              </a:ext>
            </a:extLst>
          </p:cNvPr>
          <p:cNvSpPr txBox="1"/>
          <p:nvPr/>
        </p:nvSpPr>
        <p:spPr>
          <a:xfrm>
            <a:off x="6397452" y="4076427"/>
            <a:ext cx="100584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ISBN</a:t>
            </a:r>
          </a:p>
        </p:txBody>
      </p:sp>
      <p:pic>
        <p:nvPicPr>
          <p:cNvPr id="33" name="Graphic 32" descr="Hashtag with solid fill">
            <a:extLst>
              <a:ext uri="{FF2B5EF4-FFF2-40B4-BE49-F238E27FC236}">
                <a16:creationId xmlns:a16="http://schemas.microsoft.com/office/drawing/2014/main" id="{7A9A8B36-B6F9-4B15-8DC0-E0152BFFF0C6}"/>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t="4560" b="4560"/>
          <a:stretch/>
        </p:blipFill>
        <p:spPr>
          <a:xfrm>
            <a:off x="6019361" y="4130183"/>
            <a:ext cx="401854" cy="365201"/>
          </a:xfrm>
          <a:prstGeom prst="rect">
            <a:avLst/>
          </a:prstGeom>
        </p:spPr>
      </p:pic>
    </p:spTree>
    <p:custDataLst>
      <p:tags r:id="rId1"/>
    </p:custDataLst>
    <p:extLst>
      <p:ext uri="{BB962C8B-B14F-4D97-AF65-F5344CB8AC3E}">
        <p14:creationId xmlns:p14="http://schemas.microsoft.com/office/powerpoint/2010/main" val="197732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9" grpId="0"/>
      <p:bldP spid="25" grpId="0"/>
      <p:bldP spid="28" grpId="0"/>
      <p:bldP spid="31"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What Should Be a Class?</a:t>
            </a:r>
          </a:p>
        </p:txBody>
      </p:sp>
      <p:sp>
        <p:nvSpPr>
          <p:cNvPr id="12" name="TextBox 11">
            <a:extLst>
              <a:ext uri="{FF2B5EF4-FFF2-40B4-BE49-F238E27FC236}">
                <a16:creationId xmlns:a16="http://schemas.microsoft.com/office/drawing/2014/main" id="{756E6A7A-DC77-4F6C-BE20-1D41A42DE492}"/>
              </a:ext>
            </a:extLst>
          </p:cNvPr>
          <p:cNvSpPr txBox="1"/>
          <p:nvPr/>
        </p:nvSpPr>
        <p:spPr>
          <a:xfrm>
            <a:off x="1055658" y="1983970"/>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Imagine a program that needs to store books</a:t>
            </a:r>
            <a:b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(for a library or a store).</a:t>
            </a:r>
          </a:p>
        </p:txBody>
      </p:sp>
      <p:pic>
        <p:nvPicPr>
          <p:cNvPr id="14" name="!!Graphic 27">
            <a:extLst>
              <a:ext uri="{FF2B5EF4-FFF2-40B4-BE49-F238E27FC236}">
                <a16:creationId xmlns:a16="http://schemas.microsoft.com/office/drawing/2014/main" id="{1D8A3855-A9A8-4442-8562-2E7AA4191BC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232870"/>
            <a:ext cx="333196" cy="333196"/>
          </a:xfrm>
          <a:prstGeom prst="rect">
            <a:avLst/>
          </a:prstGeom>
        </p:spPr>
      </p:pic>
      <p:pic>
        <p:nvPicPr>
          <p:cNvPr id="18" name="!!Graphic 27">
            <a:extLst>
              <a:ext uri="{FF2B5EF4-FFF2-40B4-BE49-F238E27FC236}">
                <a16:creationId xmlns:a16="http://schemas.microsoft.com/office/drawing/2014/main" id="{B464ACF3-794F-4758-A774-0556FF1A213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5243512"/>
            <a:ext cx="333196" cy="333196"/>
          </a:xfrm>
          <a:prstGeom prst="rect">
            <a:avLst/>
          </a:prstGeom>
        </p:spPr>
      </p:pic>
      <p:sp>
        <p:nvSpPr>
          <p:cNvPr id="8" name="TextBox 7">
            <a:extLst>
              <a:ext uri="{FF2B5EF4-FFF2-40B4-BE49-F238E27FC236}">
                <a16:creationId xmlns:a16="http://schemas.microsoft.com/office/drawing/2014/main" id="{0F5D7B7E-23B1-468C-BF2D-3B88A3A32B7E}"/>
              </a:ext>
            </a:extLst>
          </p:cNvPr>
          <p:cNvSpPr txBox="1"/>
          <p:nvPr/>
        </p:nvSpPr>
        <p:spPr>
          <a:xfrm>
            <a:off x="1055658" y="3146312"/>
            <a:ext cx="6133492"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Create a public </a:t>
            </a:r>
            <a:r>
              <a:rPr lang="en-US" sz="2400" b="1" dirty="0">
                <a:solidFill>
                  <a:schemeClr val="accent4">
                    <a:lumMod val="60000"/>
                    <a:lumOff val="40000"/>
                  </a:schemeClr>
                </a:solidFill>
              </a:rPr>
              <a:t>interface</a:t>
            </a:r>
            <a:r>
              <a:rPr lang="en-US" sz="2400" dirty="0">
                <a:solidFill>
                  <a:srgbClr val="FFFFFF"/>
                </a:solidFill>
              </a:rPr>
              <a:t>, do the “real work” in private</a:t>
            </a:r>
          </a:p>
        </p:txBody>
      </p:sp>
      <p:sp>
        <p:nvSpPr>
          <p:cNvPr id="30" name="TextBox 29">
            <a:extLst>
              <a:ext uri="{FF2B5EF4-FFF2-40B4-BE49-F238E27FC236}">
                <a16:creationId xmlns:a16="http://schemas.microsoft.com/office/drawing/2014/main" id="{201ECDF3-4B4C-4C56-ACDA-5D004B9560BF}"/>
              </a:ext>
            </a:extLst>
          </p:cNvPr>
          <p:cNvSpPr txBox="1"/>
          <p:nvPr/>
        </p:nvSpPr>
        <p:spPr>
          <a:xfrm>
            <a:off x="1376475" y="4109269"/>
            <a:ext cx="73152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Title</a:t>
            </a:r>
          </a:p>
        </p:txBody>
      </p:sp>
      <p:sp>
        <p:nvSpPr>
          <p:cNvPr id="36" name="TextBox 35">
            <a:extLst>
              <a:ext uri="{FF2B5EF4-FFF2-40B4-BE49-F238E27FC236}">
                <a16:creationId xmlns:a16="http://schemas.microsoft.com/office/drawing/2014/main" id="{1125B5E9-0082-4CE9-B065-F459C9CA93AE}"/>
              </a:ext>
            </a:extLst>
          </p:cNvPr>
          <p:cNvSpPr txBox="1"/>
          <p:nvPr/>
        </p:nvSpPr>
        <p:spPr>
          <a:xfrm>
            <a:off x="2457694" y="3955381"/>
            <a:ext cx="100584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Author</a:t>
            </a:r>
          </a:p>
        </p:txBody>
      </p:sp>
      <p:sp>
        <p:nvSpPr>
          <p:cNvPr id="38" name="TextBox 37">
            <a:extLst>
              <a:ext uri="{FF2B5EF4-FFF2-40B4-BE49-F238E27FC236}">
                <a16:creationId xmlns:a16="http://schemas.microsoft.com/office/drawing/2014/main" id="{24A0E6ED-7D12-41B2-B479-875ED2178821}"/>
              </a:ext>
            </a:extLst>
          </p:cNvPr>
          <p:cNvSpPr txBox="1"/>
          <p:nvPr/>
        </p:nvSpPr>
        <p:spPr>
          <a:xfrm>
            <a:off x="3889664" y="3955381"/>
            <a:ext cx="9144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Page Count</a:t>
            </a:r>
          </a:p>
        </p:txBody>
      </p:sp>
      <p:sp>
        <p:nvSpPr>
          <p:cNvPr id="40" name="TextBox 39">
            <a:extLst>
              <a:ext uri="{FF2B5EF4-FFF2-40B4-BE49-F238E27FC236}">
                <a16:creationId xmlns:a16="http://schemas.microsoft.com/office/drawing/2014/main" id="{29C8F38A-72E5-443C-A880-78DC57A20FD8}"/>
              </a:ext>
            </a:extLst>
          </p:cNvPr>
          <p:cNvSpPr txBox="1"/>
          <p:nvPr/>
        </p:nvSpPr>
        <p:spPr>
          <a:xfrm>
            <a:off x="5100609" y="3955381"/>
            <a:ext cx="9144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Retail price</a:t>
            </a:r>
          </a:p>
        </p:txBody>
      </p:sp>
      <p:sp>
        <p:nvSpPr>
          <p:cNvPr id="42" name="TextBox 41">
            <a:extLst>
              <a:ext uri="{FF2B5EF4-FFF2-40B4-BE49-F238E27FC236}">
                <a16:creationId xmlns:a16="http://schemas.microsoft.com/office/drawing/2014/main" id="{50C95E82-10AD-4896-93AB-1D55394562A9}"/>
              </a:ext>
            </a:extLst>
          </p:cNvPr>
          <p:cNvSpPr txBox="1"/>
          <p:nvPr/>
        </p:nvSpPr>
        <p:spPr>
          <a:xfrm>
            <a:off x="6397452" y="4076427"/>
            <a:ext cx="100584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ISBN</a:t>
            </a:r>
          </a:p>
        </p:txBody>
      </p:sp>
      <p:pic>
        <p:nvPicPr>
          <p:cNvPr id="10" name="Graphic 9">
            <a:extLst>
              <a:ext uri="{FF2B5EF4-FFF2-40B4-BE49-F238E27FC236}">
                <a16:creationId xmlns:a16="http://schemas.microsoft.com/office/drawing/2014/main" id="{63B092C0-38EA-4010-8834-5F108EE3146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3395213"/>
            <a:ext cx="333196" cy="333196"/>
          </a:xfrm>
          <a:prstGeom prst="rect">
            <a:avLst/>
          </a:prstGeom>
        </p:spPr>
      </p:pic>
      <p:sp>
        <p:nvSpPr>
          <p:cNvPr id="15" name="TextBox 14">
            <a:extLst>
              <a:ext uri="{FF2B5EF4-FFF2-40B4-BE49-F238E27FC236}">
                <a16:creationId xmlns:a16="http://schemas.microsoft.com/office/drawing/2014/main" id="{3A331AF0-8C15-42EE-A5A0-7EC3F32F56D5}"/>
              </a:ext>
            </a:extLst>
          </p:cNvPr>
          <p:cNvSpPr txBox="1"/>
          <p:nvPr/>
        </p:nvSpPr>
        <p:spPr>
          <a:xfrm>
            <a:off x="1055658" y="4994612"/>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All of those variables could be stored together in a class.</a:t>
            </a:r>
          </a:p>
        </p:txBody>
      </p:sp>
      <p:sp>
        <p:nvSpPr>
          <p:cNvPr id="22" name="Rectangle 21">
            <a:extLst>
              <a:ext uri="{FF2B5EF4-FFF2-40B4-BE49-F238E27FC236}">
                <a16:creationId xmlns:a16="http://schemas.microsoft.com/office/drawing/2014/main" id="{8B7D14EE-32FF-413B-9C35-B2D44864DF1E}"/>
              </a:ext>
            </a:extLst>
          </p:cNvPr>
          <p:cNvSpPr/>
          <p:nvPr/>
        </p:nvSpPr>
        <p:spPr>
          <a:xfrm>
            <a:off x="8220054" y="1377346"/>
            <a:ext cx="3108960" cy="23774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Book</a:t>
            </a:r>
          </a:p>
          <a:p>
            <a:pPr defTabSz="457200"/>
            <a:r>
              <a:rPr lang="en-US" dirty="0">
                <a:solidFill>
                  <a:srgbClr val="000000"/>
                </a:solidFill>
                <a:latin typeface="Consolas" panose="020B0609020204030204" pitchFamily="49" charset="0"/>
              </a:rPr>
              <a:t>{</a:t>
            </a:r>
          </a:p>
          <a:p>
            <a:pPr defTabSz="457200"/>
            <a:r>
              <a:rPr lang="en-US" dirty="0">
                <a:solidFill>
                  <a:srgbClr val="2B91AF"/>
                </a:solidFill>
                <a:latin typeface="Consolas" panose="020B0609020204030204" pitchFamily="49" charset="0"/>
              </a:rPr>
              <a:t>	</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title;</a:t>
            </a:r>
          </a:p>
          <a:p>
            <a:pPr defTabSz="457200"/>
            <a:r>
              <a:rPr lang="en-US" dirty="0">
                <a:solidFill>
                  <a:srgbClr val="0000FF"/>
                </a:solidFill>
                <a:latin typeface="Consolas" panose="020B0609020204030204" pitchFamily="49" charset="0"/>
              </a:rPr>
              <a:t>	</a:t>
            </a:r>
            <a:r>
              <a:rPr lang="en-US" dirty="0">
                <a:solidFill>
                  <a:schemeClr val="accent3"/>
                </a:solidFill>
                <a:latin typeface="Consolas" panose="020B0609020204030204" pitchFamily="49" charset="0"/>
              </a:rPr>
              <a:t>string</a:t>
            </a:r>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author;</a:t>
            </a:r>
          </a:p>
          <a:p>
            <a:pPr defTabSz="457200"/>
            <a:r>
              <a:rPr lang="en-US" dirty="0">
                <a:solidFill>
                  <a:srgbClr val="0000FF"/>
                </a:solidFill>
                <a:latin typeface="Consolas" panose="020B0609020204030204" pitchFamily="49" charset="0"/>
              </a:rPr>
              <a:t>	int </a:t>
            </a:r>
            <a:r>
              <a:rPr lang="en-US" dirty="0" err="1">
                <a:solidFill>
                  <a:srgbClr val="000000"/>
                </a:solidFill>
                <a:latin typeface="Consolas" panose="020B0609020204030204" pitchFamily="49" charset="0"/>
              </a:rPr>
              <a:t>pageCount</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float</a:t>
            </a:r>
            <a:r>
              <a:rPr lang="en-US" dirty="0">
                <a:solidFill>
                  <a:srgbClr val="000000"/>
                </a:solidFill>
                <a:latin typeface="Consolas" panose="020B0609020204030204" pitchFamily="49" charset="0"/>
              </a:rPr>
              <a:t> price;</a:t>
            </a:r>
          </a:p>
          <a:p>
            <a:pPr defTabSz="457200"/>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isbn</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p:txBody>
      </p:sp>
      <p:sp>
        <p:nvSpPr>
          <p:cNvPr id="23" name="Rectangle 22">
            <a:extLst>
              <a:ext uri="{FF2B5EF4-FFF2-40B4-BE49-F238E27FC236}">
                <a16:creationId xmlns:a16="http://schemas.microsoft.com/office/drawing/2014/main" id="{3945D103-D506-4BD3-876A-DC5A2298EED8}"/>
              </a:ext>
              <a:ext uri="{C183D7F6-B498-43B3-948B-1728B52AA6E4}">
                <adec:decorative xmlns:adec="http://schemas.microsoft.com/office/drawing/2017/decorative" val="1"/>
              </a:ext>
            </a:extLst>
          </p:cNvPr>
          <p:cNvSpPr/>
          <p:nvPr/>
        </p:nvSpPr>
        <p:spPr>
          <a:xfrm>
            <a:off x="8119872" y="1377346"/>
            <a:ext cx="100182" cy="23774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FC6BC886-7666-445C-A83E-87D5C35D1257}"/>
              </a:ext>
            </a:extLst>
          </p:cNvPr>
          <p:cNvSpPr/>
          <p:nvPr/>
        </p:nvSpPr>
        <p:spPr>
          <a:xfrm>
            <a:off x="8220054" y="3977640"/>
            <a:ext cx="3108960" cy="21945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Store</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name;</a:t>
            </a:r>
          </a:p>
          <a:p>
            <a:pPr defTabSz="457200"/>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Book</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aBook</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Book</a:t>
            </a:r>
            <a:r>
              <a:rPr lang="en-US" dirty="0">
                <a:solidFill>
                  <a:srgbClr val="000000"/>
                </a:solidFill>
                <a:latin typeface="Consolas" panose="020B0609020204030204" pitchFamily="49" charset="0"/>
              </a:rPr>
              <a:t> books[10];</a:t>
            </a:r>
          </a:p>
          <a:p>
            <a:pPr defTabSz="457200"/>
            <a:r>
              <a:rPr lang="en-US" dirty="0">
                <a:solidFill>
                  <a:srgbClr val="000000"/>
                </a:solidFill>
                <a:latin typeface="Consolas" panose="020B0609020204030204" pitchFamily="49" charset="0"/>
              </a:rPr>
              <a:t>};</a:t>
            </a:r>
          </a:p>
        </p:txBody>
      </p:sp>
      <p:sp>
        <p:nvSpPr>
          <p:cNvPr id="27" name="Rectangle 26">
            <a:extLst>
              <a:ext uri="{FF2B5EF4-FFF2-40B4-BE49-F238E27FC236}">
                <a16:creationId xmlns:a16="http://schemas.microsoft.com/office/drawing/2014/main" id="{58502C04-DDC4-42CA-9077-C83A22BF0B94}"/>
              </a:ext>
              <a:ext uri="{C183D7F6-B498-43B3-948B-1728B52AA6E4}">
                <adec:decorative xmlns:adec="http://schemas.microsoft.com/office/drawing/2017/decorative" val="1"/>
              </a:ext>
            </a:extLst>
          </p:cNvPr>
          <p:cNvSpPr/>
          <p:nvPr/>
        </p:nvSpPr>
        <p:spPr>
          <a:xfrm>
            <a:off x="8119872" y="3977640"/>
            <a:ext cx="100182" cy="21945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33" name="Graphic 32" descr="Closed book with solid fill">
            <a:extLst>
              <a:ext uri="{FF2B5EF4-FFF2-40B4-BE49-F238E27FC236}">
                <a16:creationId xmlns:a16="http://schemas.microsoft.com/office/drawing/2014/main" id="{CA3DDAB2-A036-4F51-9D81-5DDC6A2BD2AD}"/>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t="4560" b="4560"/>
          <a:stretch/>
        </p:blipFill>
        <p:spPr>
          <a:xfrm>
            <a:off x="1035905" y="4130183"/>
            <a:ext cx="401854" cy="365201"/>
          </a:xfrm>
          <a:prstGeom prst="rect">
            <a:avLst/>
          </a:prstGeom>
        </p:spPr>
      </p:pic>
      <p:pic>
        <p:nvPicPr>
          <p:cNvPr id="37" name="Graphic 36" descr="Female Profile with solid fill">
            <a:extLst>
              <a:ext uri="{FF2B5EF4-FFF2-40B4-BE49-F238E27FC236}">
                <a16:creationId xmlns:a16="http://schemas.microsoft.com/office/drawing/2014/main" id="{C7394E1B-D1D2-432D-8B4A-2C385042DF88}"/>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t="4560" b="4560"/>
          <a:stretch/>
        </p:blipFill>
        <p:spPr>
          <a:xfrm>
            <a:off x="2112347" y="4130183"/>
            <a:ext cx="401854" cy="365201"/>
          </a:xfrm>
          <a:prstGeom prst="rect">
            <a:avLst/>
          </a:prstGeom>
        </p:spPr>
      </p:pic>
      <p:pic>
        <p:nvPicPr>
          <p:cNvPr id="39" name="Graphic 38" descr="Books with solid fill">
            <a:extLst>
              <a:ext uri="{FF2B5EF4-FFF2-40B4-BE49-F238E27FC236}">
                <a16:creationId xmlns:a16="http://schemas.microsoft.com/office/drawing/2014/main" id="{00EF7904-715E-4DF7-9E27-F7DF4604D8C5}"/>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t="4560" b="4560"/>
          <a:stretch/>
        </p:blipFill>
        <p:spPr>
          <a:xfrm>
            <a:off x="3511575" y="4130183"/>
            <a:ext cx="401854" cy="365201"/>
          </a:xfrm>
          <a:prstGeom prst="rect">
            <a:avLst/>
          </a:prstGeom>
        </p:spPr>
      </p:pic>
      <p:pic>
        <p:nvPicPr>
          <p:cNvPr id="41" name="Graphic 40" descr="Dollar with solid fill">
            <a:extLst>
              <a:ext uri="{FF2B5EF4-FFF2-40B4-BE49-F238E27FC236}">
                <a16:creationId xmlns:a16="http://schemas.microsoft.com/office/drawing/2014/main" id="{AF545846-D578-4AA7-87CC-9FECF24DC344}"/>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t="4560" b="4560"/>
          <a:stretch/>
        </p:blipFill>
        <p:spPr>
          <a:xfrm>
            <a:off x="4764727" y="4130183"/>
            <a:ext cx="401854" cy="365201"/>
          </a:xfrm>
          <a:prstGeom prst="rect">
            <a:avLst/>
          </a:prstGeom>
        </p:spPr>
      </p:pic>
      <p:pic>
        <p:nvPicPr>
          <p:cNvPr id="43" name="Graphic 42" descr="Hashtag with solid fill">
            <a:extLst>
              <a:ext uri="{FF2B5EF4-FFF2-40B4-BE49-F238E27FC236}">
                <a16:creationId xmlns:a16="http://schemas.microsoft.com/office/drawing/2014/main" id="{D334F3A2-0CFA-4947-B405-388DE1CB867B}"/>
              </a:ext>
              <a:ext uri="{C183D7F6-B498-43B3-948B-1728B52AA6E4}">
                <adec:decorative xmlns:adec="http://schemas.microsoft.com/office/drawing/2017/decorative" val="1"/>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t="4560" b="4560"/>
          <a:stretch/>
        </p:blipFill>
        <p:spPr>
          <a:xfrm>
            <a:off x="6019361" y="4130183"/>
            <a:ext cx="401854" cy="365201"/>
          </a:xfrm>
          <a:prstGeom prst="rect">
            <a:avLst/>
          </a:prstGeom>
        </p:spPr>
      </p:pic>
    </p:spTree>
    <p:custDataLst>
      <p:tags r:id="rId1"/>
    </p:custDataLst>
    <p:extLst>
      <p:ext uri="{BB962C8B-B14F-4D97-AF65-F5344CB8AC3E}">
        <p14:creationId xmlns:p14="http://schemas.microsoft.com/office/powerpoint/2010/main" val="288652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What If We Didn’t Use Classes?</a:t>
            </a:r>
          </a:p>
        </p:txBody>
      </p:sp>
      <p:sp>
        <p:nvSpPr>
          <p:cNvPr id="40" name="Rectangle 39">
            <a:extLst>
              <a:ext uri="{FF2B5EF4-FFF2-40B4-BE49-F238E27FC236}">
                <a16:creationId xmlns:a16="http://schemas.microsoft.com/office/drawing/2014/main" id="{CD137E5E-C390-4A04-B7D5-31EEC2974B91}"/>
              </a:ext>
            </a:extLst>
          </p:cNvPr>
          <p:cNvSpPr>
            <a:spLocks/>
          </p:cNvSpPr>
          <p:nvPr/>
        </p:nvSpPr>
        <p:spPr>
          <a:xfrm>
            <a:off x="490360" y="2057400"/>
            <a:ext cx="2413979" cy="1828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rgbClr val="008000"/>
                </a:solidFill>
                <a:latin typeface="Consolas" panose="020B0609020204030204" pitchFamily="49" charset="0"/>
              </a:rPr>
              <a:t>// One Person</a:t>
            </a:r>
          </a:p>
          <a:p>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a:t>
            </a:r>
          </a:p>
          <a:p>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salary;</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a:spLocks/>
          </p:cNvSpPr>
          <p:nvPr/>
        </p:nvSpPr>
        <p:spPr>
          <a:xfrm>
            <a:off x="390180" y="2057400"/>
            <a:ext cx="100182" cy="1828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Arrow: Right 2">
            <a:extLst>
              <a:ext uri="{FF2B5EF4-FFF2-40B4-BE49-F238E27FC236}">
                <a16:creationId xmlns:a16="http://schemas.microsoft.com/office/drawing/2014/main" id="{23A910D6-803D-4644-A1DC-57B4C9A73535}"/>
              </a:ext>
              <a:ext uri="{C183D7F6-B498-43B3-948B-1728B52AA6E4}">
                <adec:decorative xmlns:adec="http://schemas.microsoft.com/office/drawing/2017/decorative" val="1"/>
              </a:ext>
            </a:extLst>
          </p:cNvPr>
          <p:cNvSpPr>
            <a:spLocks/>
          </p:cNvSpPr>
          <p:nvPr/>
        </p:nvSpPr>
        <p:spPr>
          <a:xfrm>
            <a:off x="3123760" y="4093464"/>
            <a:ext cx="1371600" cy="594360"/>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98D8673-2EE9-401C-9E46-32F8A6F74259}"/>
              </a:ext>
            </a:extLst>
          </p:cNvPr>
          <p:cNvSpPr>
            <a:spLocks/>
          </p:cNvSpPr>
          <p:nvPr/>
        </p:nvSpPr>
        <p:spPr>
          <a:xfrm>
            <a:off x="490359" y="4251960"/>
            <a:ext cx="2413979" cy="19202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rgbClr val="008000"/>
                </a:solidFill>
                <a:latin typeface="Consolas" panose="020B0609020204030204" pitchFamily="49" charset="0"/>
              </a:rPr>
              <a:t>// Two persons</a:t>
            </a:r>
          </a:p>
          <a:p>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names[2];</a:t>
            </a:r>
          </a:p>
          <a:p>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ages[2];</a:t>
            </a:r>
          </a:p>
          <a:p>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salaries[2];</a:t>
            </a:r>
          </a:p>
        </p:txBody>
      </p:sp>
      <p:sp>
        <p:nvSpPr>
          <p:cNvPr id="15" name="Rectangle 14">
            <a:extLst>
              <a:ext uri="{FF2B5EF4-FFF2-40B4-BE49-F238E27FC236}">
                <a16:creationId xmlns:a16="http://schemas.microsoft.com/office/drawing/2014/main" id="{9AB5FBDE-9671-4CCB-A2F7-1EBF31638A66}"/>
              </a:ext>
              <a:ext uri="{C183D7F6-B498-43B3-948B-1728B52AA6E4}">
                <adec:decorative xmlns:adec="http://schemas.microsoft.com/office/drawing/2017/decorative" val="1"/>
              </a:ext>
            </a:extLst>
          </p:cNvPr>
          <p:cNvSpPr>
            <a:spLocks/>
          </p:cNvSpPr>
          <p:nvPr/>
        </p:nvSpPr>
        <p:spPr>
          <a:xfrm>
            <a:off x="390180" y="4251960"/>
            <a:ext cx="100182" cy="19202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FFD972A4-0836-4A81-A035-BCBAEE795DDA}"/>
              </a:ext>
            </a:extLst>
          </p:cNvPr>
          <p:cNvSpPr/>
          <p:nvPr/>
        </p:nvSpPr>
        <p:spPr>
          <a:xfrm>
            <a:off x="3123760" y="3162107"/>
            <a:ext cx="1371600" cy="82296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18288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Adding a variable?</a:t>
            </a:r>
          </a:p>
        </p:txBody>
      </p:sp>
      <p:sp>
        <p:nvSpPr>
          <p:cNvPr id="20" name="Rectangle 19">
            <a:extLst>
              <a:ext uri="{FF2B5EF4-FFF2-40B4-BE49-F238E27FC236}">
                <a16:creationId xmlns:a16="http://schemas.microsoft.com/office/drawing/2014/main" id="{B712D198-1033-4FAB-9A15-879A75BBB473}"/>
              </a:ext>
            </a:extLst>
          </p:cNvPr>
          <p:cNvSpPr>
            <a:spLocks/>
          </p:cNvSpPr>
          <p:nvPr/>
        </p:nvSpPr>
        <p:spPr>
          <a:xfrm>
            <a:off x="4814058" y="2057400"/>
            <a:ext cx="2368698" cy="1828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rgbClr val="008000"/>
                </a:solidFill>
                <a:latin typeface="Consolas" panose="020B0609020204030204" pitchFamily="49" charset="0"/>
              </a:rPr>
              <a:t>// One Person</a:t>
            </a:r>
          </a:p>
          <a:p>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a:t>
            </a:r>
          </a:p>
          <a:p>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salary;</a:t>
            </a:r>
          </a:p>
          <a:p>
            <a:r>
              <a:rPr lang="en-US" sz="1600" b="1" dirty="0">
                <a:solidFill>
                  <a:srgbClr val="0000FF"/>
                </a:solidFill>
                <a:latin typeface="Consolas" panose="020B0609020204030204" pitchFamily="49" charset="0"/>
              </a:rPr>
              <a:t>float</a:t>
            </a:r>
            <a:r>
              <a:rPr lang="en-US" sz="1600" b="1" dirty="0">
                <a:solidFill>
                  <a:srgbClr val="000000"/>
                </a:solidFill>
                <a:latin typeface="Consolas" panose="020B0609020204030204" pitchFamily="49" charset="0"/>
              </a:rPr>
              <a:t> height;</a:t>
            </a:r>
          </a:p>
        </p:txBody>
      </p:sp>
      <p:sp>
        <p:nvSpPr>
          <p:cNvPr id="21" name="Rectangle 20">
            <a:extLst>
              <a:ext uri="{FF2B5EF4-FFF2-40B4-BE49-F238E27FC236}">
                <a16:creationId xmlns:a16="http://schemas.microsoft.com/office/drawing/2014/main" id="{A4297ADC-345A-4FE2-8847-8A9F30DE2B3C}"/>
              </a:ext>
              <a:ext uri="{C183D7F6-B498-43B3-948B-1728B52AA6E4}">
                <adec:decorative xmlns:adec="http://schemas.microsoft.com/office/drawing/2017/decorative" val="1"/>
              </a:ext>
            </a:extLst>
          </p:cNvPr>
          <p:cNvSpPr>
            <a:spLocks/>
          </p:cNvSpPr>
          <p:nvPr/>
        </p:nvSpPr>
        <p:spPr>
          <a:xfrm>
            <a:off x="4713877" y="2057400"/>
            <a:ext cx="100182" cy="1828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Arrow: Right 21">
            <a:extLst>
              <a:ext uri="{FF2B5EF4-FFF2-40B4-BE49-F238E27FC236}">
                <a16:creationId xmlns:a16="http://schemas.microsoft.com/office/drawing/2014/main" id="{BFFE198E-AFB7-4D51-AAFD-BE059B6DD8BB}"/>
              </a:ext>
              <a:ext uri="{C183D7F6-B498-43B3-948B-1728B52AA6E4}">
                <adec:decorative xmlns:adec="http://schemas.microsoft.com/office/drawing/2017/decorative" val="1"/>
              </a:ext>
            </a:extLst>
          </p:cNvPr>
          <p:cNvSpPr>
            <a:spLocks/>
          </p:cNvSpPr>
          <p:nvPr/>
        </p:nvSpPr>
        <p:spPr>
          <a:xfrm>
            <a:off x="7319026" y="4093464"/>
            <a:ext cx="1554480" cy="594360"/>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BE8B00-170C-46F0-9A6C-842A484FF760}"/>
              </a:ext>
            </a:extLst>
          </p:cNvPr>
          <p:cNvSpPr>
            <a:spLocks/>
          </p:cNvSpPr>
          <p:nvPr/>
        </p:nvSpPr>
        <p:spPr>
          <a:xfrm>
            <a:off x="4814057" y="4251960"/>
            <a:ext cx="2368698" cy="19202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rgbClr val="008000"/>
                </a:solidFill>
                <a:latin typeface="Consolas" panose="020B0609020204030204" pitchFamily="49" charset="0"/>
              </a:rPr>
              <a:t>// Two persons</a:t>
            </a:r>
          </a:p>
          <a:p>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names[2];</a:t>
            </a:r>
          </a:p>
          <a:p>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ages[2];</a:t>
            </a:r>
          </a:p>
          <a:p>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salaries[2];</a:t>
            </a:r>
          </a:p>
          <a:p>
            <a:r>
              <a:rPr lang="en-US" sz="1600" b="1" dirty="0">
                <a:solidFill>
                  <a:srgbClr val="0000FF"/>
                </a:solidFill>
                <a:latin typeface="Consolas" panose="020B0609020204030204" pitchFamily="49" charset="0"/>
              </a:rPr>
              <a:t>float</a:t>
            </a:r>
            <a:r>
              <a:rPr lang="en-US" sz="1600" b="1" dirty="0">
                <a:solidFill>
                  <a:srgbClr val="000000"/>
                </a:solidFill>
                <a:latin typeface="Consolas" panose="020B0609020204030204" pitchFamily="49" charset="0"/>
              </a:rPr>
              <a:t> heights[2];</a:t>
            </a:r>
          </a:p>
        </p:txBody>
      </p:sp>
      <p:sp>
        <p:nvSpPr>
          <p:cNvPr id="24" name="Rectangle 23">
            <a:extLst>
              <a:ext uri="{FF2B5EF4-FFF2-40B4-BE49-F238E27FC236}">
                <a16:creationId xmlns:a16="http://schemas.microsoft.com/office/drawing/2014/main" id="{049EF239-B588-4574-9425-60731B7FB489}"/>
              </a:ext>
              <a:ext uri="{C183D7F6-B498-43B3-948B-1728B52AA6E4}">
                <adec:decorative xmlns:adec="http://schemas.microsoft.com/office/drawing/2017/decorative" val="1"/>
              </a:ext>
            </a:extLst>
          </p:cNvPr>
          <p:cNvSpPr>
            <a:spLocks/>
          </p:cNvSpPr>
          <p:nvPr/>
        </p:nvSpPr>
        <p:spPr>
          <a:xfrm>
            <a:off x="4713876" y="4251960"/>
            <a:ext cx="100182" cy="19202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24">
            <a:extLst>
              <a:ext uri="{FF2B5EF4-FFF2-40B4-BE49-F238E27FC236}">
                <a16:creationId xmlns:a16="http://schemas.microsoft.com/office/drawing/2014/main" id="{98F0F202-47EB-4B1E-8F5B-D5E6CDBBCFA9}"/>
              </a:ext>
            </a:extLst>
          </p:cNvPr>
          <p:cNvSpPr/>
          <p:nvPr/>
        </p:nvSpPr>
        <p:spPr>
          <a:xfrm>
            <a:off x="7319026" y="3162107"/>
            <a:ext cx="1554480" cy="82296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18288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Add 2 more variables</a:t>
            </a:r>
          </a:p>
        </p:txBody>
      </p:sp>
      <p:sp>
        <p:nvSpPr>
          <p:cNvPr id="26" name="Rectangle 25">
            <a:extLst>
              <a:ext uri="{FF2B5EF4-FFF2-40B4-BE49-F238E27FC236}">
                <a16:creationId xmlns:a16="http://schemas.microsoft.com/office/drawing/2014/main" id="{36E5C288-8DCB-4650-B672-C490BFA4A1CA}"/>
              </a:ext>
            </a:extLst>
          </p:cNvPr>
          <p:cNvSpPr/>
          <p:nvPr/>
        </p:nvSpPr>
        <p:spPr>
          <a:xfrm>
            <a:off x="9192655" y="2057400"/>
            <a:ext cx="2377440" cy="1828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rgbClr val="008000"/>
                </a:solidFill>
                <a:latin typeface="Consolas" panose="020B0609020204030204" pitchFamily="49" charset="0"/>
              </a:rPr>
              <a:t>// One Person</a:t>
            </a:r>
          </a:p>
          <a:p>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a:t>
            </a:r>
          </a:p>
          <a:p>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salary;</a:t>
            </a:r>
          </a:p>
          <a:p>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height;</a:t>
            </a:r>
          </a:p>
          <a:p>
            <a:r>
              <a:rPr lang="en-US" sz="1600" b="1" dirty="0">
                <a:solidFill>
                  <a:srgbClr val="0000FF"/>
                </a:solidFill>
                <a:latin typeface="Consolas" panose="020B0609020204030204" pitchFamily="49" charset="0"/>
              </a:rPr>
              <a:t>float</a:t>
            </a:r>
            <a:r>
              <a:rPr lang="en-US" sz="1600" b="1" dirty="0">
                <a:solidFill>
                  <a:srgbClr val="000000"/>
                </a:solidFill>
                <a:latin typeface="Consolas" panose="020B0609020204030204" pitchFamily="49" charset="0"/>
              </a:rPr>
              <a:t> weight;</a:t>
            </a:r>
          </a:p>
          <a:p>
            <a:r>
              <a:rPr lang="en-US" sz="1600" b="1" dirty="0">
                <a:solidFill>
                  <a:srgbClr val="0000FF"/>
                </a:solidFill>
                <a:latin typeface="Consolas" panose="020B0609020204030204" pitchFamily="49" charset="0"/>
              </a:rPr>
              <a:t>float</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shoeSize</a:t>
            </a:r>
            <a:r>
              <a:rPr lang="en-US" sz="1600" b="1" dirty="0">
                <a:solidFill>
                  <a:srgbClr val="000000"/>
                </a:solidFill>
                <a:latin typeface="Consolas" panose="020B0609020204030204" pitchFamily="49" charset="0"/>
              </a:rPr>
              <a:t>;</a:t>
            </a:r>
          </a:p>
        </p:txBody>
      </p:sp>
      <p:sp>
        <p:nvSpPr>
          <p:cNvPr id="27" name="Rectangle 26">
            <a:extLst>
              <a:ext uri="{FF2B5EF4-FFF2-40B4-BE49-F238E27FC236}">
                <a16:creationId xmlns:a16="http://schemas.microsoft.com/office/drawing/2014/main" id="{0D876384-3E4F-4AAE-B0DC-D77FF7D3BED7}"/>
              </a:ext>
              <a:ext uri="{C183D7F6-B498-43B3-948B-1728B52AA6E4}">
                <adec:decorative xmlns:adec="http://schemas.microsoft.com/office/drawing/2017/decorative" val="1"/>
              </a:ext>
            </a:extLst>
          </p:cNvPr>
          <p:cNvSpPr/>
          <p:nvPr/>
        </p:nvSpPr>
        <p:spPr>
          <a:xfrm>
            <a:off x="9092474" y="2057400"/>
            <a:ext cx="100182" cy="1828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03756389-CF6B-495F-9CB3-33F97211A1D8}"/>
              </a:ext>
            </a:extLst>
          </p:cNvPr>
          <p:cNvSpPr/>
          <p:nvPr/>
        </p:nvSpPr>
        <p:spPr>
          <a:xfrm>
            <a:off x="9192655" y="4251960"/>
            <a:ext cx="2377440" cy="19202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rgbClr val="008000"/>
                </a:solidFill>
                <a:latin typeface="Consolas" panose="020B0609020204030204" pitchFamily="49" charset="0"/>
              </a:rPr>
              <a:t>// Two persons</a:t>
            </a:r>
          </a:p>
          <a:p>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names[2];</a:t>
            </a:r>
          </a:p>
          <a:p>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ages[2];</a:t>
            </a:r>
          </a:p>
          <a:p>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salaries[2];</a:t>
            </a:r>
          </a:p>
          <a:p>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heights[2];</a:t>
            </a:r>
          </a:p>
          <a:p>
            <a:r>
              <a:rPr lang="en-US" sz="1600" b="1" dirty="0">
                <a:solidFill>
                  <a:srgbClr val="0000FF"/>
                </a:solidFill>
                <a:latin typeface="Consolas" panose="020B0609020204030204" pitchFamily="49" charset="0"/>
              </a:rPr>
              <a:t>float</a:t>
            </a:r>
            <a:r>
              <a:rPr lang="en-US" sz="1600" b="1" dirty="0">
                <a:solidFill>
                  <a:srgbClr val="000000"/>
                </a:solidFill>
                <a:latin typeface="Consolas" panose="020B0609020204030204" pitchFamily="49" charset="0"/>
              </a:rPr>
              <a:t> weight[2];</a:t>
            </a:r>
          </a:p>
          <a:p>
            <a:r>
              <a:rPr lang="en-US" sz="1600" b="1" dirty="0">
                <a:solidFill>
                  <a:srgbClr val="0000FF"/>
                </a:solidFill>
                <a:latin typeface="Consolas" panose="020B0609020204030204" pitchFamily="49" charset="0"/>
              </a:rPr>
              <a:t>float</a:t>
            </a:r>
            <a:r>
              <a:rPr lang="en-US" sz="1600" b="1" dirty="0">
                <a:solidFill>
                  <a:srgbClr val="000000"/>
                </a:solidFill>
                <a:latin typeface="Consolas" panose="020B0609020204030204" pitchFamily="49" charset="0"/>
              </a:rPr>
              <a:t> </a:t>
            </a:r>
            <a:r>
              <a:rPr lang="en-US" sz="1600" b="1" dirty="0" err="1">
                <a:solidFill>
                  <a:srgbClr val="000000"/>
                </a:solidFill>
                <a:latin typeface="Consolas" panose="020B0609020204030204" pitchFamily="49" charset="0"/>
              </a:rPr>
              <a:t>shoeSize</a:t>
            </a:r>
            <a:r>
              <a:rPr lang="en-US" sz="1600" b="1" dirty="0">
                <a:solidFill>
                  <a:srgbClr val="000000"/>
                </a:solidFill>
                <a:latin typeface="Consolas" panose="020B0609020204030204" pitchFamily="49" charset="0"/>
              </a:rPr>
              <a:t>[2];</a:t>
            </a:r>
          </a:p>
        </p:txBody>
      </p:sp>
      <p:sp>
        <p:nvSpPr>
          <p:cNvPr id="29" name="Rectangle 28">
            <a:extLst>
              <a:ext uri="{FF2B5EF4-FFF2-40B4-BE49-F238E27FC236}">
                <a16:creationId xmlns:a16="http://schemas.microsoft.com/office/drawing/2014/main" id="{79F2CDDB-CAA5-463A-B39A-D81E85230A76}"/>
              </a:ext>
              <a:ext uri="{C183D7F6-B498-43B3-948B-1728B52AA6E4}">
                <adec:decorative xmlns:adec="http://schemas.microsoft.com/office/drawing/2017/decorative" val="1"/>
              </a:ext>
            </a:extLst>
          </p:cNvPr>
          <p:cNvSpPr/>
          <p:nvPr/>
        </p:nvSpPr>
        <p:spPr>
          <a:xfrm>
            <a:off x="9092473" y="4251960"/>
            <a:ext cx="100182" cy="19202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B60A2F6B-85C1-414B-AA28-7F54DA6ABDBF}"/>
              </a:ext>
            </a:extLst>
          </p:cNvPr>
          <p:cNvSpPr/>
          <p:nvPr/>
        </p:nvSpPr>
        <p:spPr>
          <a:xfrm>
            <a:off x="8296275" y="283891"/>
            <a:ext cx="3200400" cy="146304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0" rIns="182880" bIns="228600" rtlCol="0" anchor="ctr" anchorCtr="0">
            <a:noAutofit/>
          </a:bodyPr>
          <a:lstStyle/>
          <a:p>
            <a:pPr lvl="0">
              <a:defRPr/>
            </a:pPr>
            <a:r>
              <a:rPr lang="en-US" dirty="0">
                <a:solidFill>
                  <a:srgbClr val="000000"/>
                </a:solidFill>
                <a:cs typeface="Calibri" panose="020F0502020204030204" pitchFamily="34" charset="0"/>
              </a:rPr>
              <a:t>If we don’t use classes, then it can be cumbersome to keep track of the data for complex objects.</a:t>
            </a:r>
          </a:p>
        </p:txBody>
      </p:sp>
    </p:spTree>
    <p:custDataLst>
      <p:tags r:id="rId1"/>
    </p:custDataLst>
    <p:extLst>
      <p:ext uri="{BB962C8B-B14F-4D97-AF65-F5344CB8AC3E}">
        <p14:creationId xmlns:p14="http://schemas.microsoft.com/office/powerpoint/2010/main" val="399046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Same Process With Classes</a:t>
            </a:r>
          </a:p>
        </p:txBody>
      </p:sp>
      <p:sp>
        <p:nvSpPr>
          <p:cNvPr id="40" name="Rectangle 39">
            <a:extLst>
              <a:ext uri="{FF2B5EF4-FFF2-40B4-BE49-F238E27FC236}">
                <a16:creationId xmlns:a16="http://schemas.microsoft.com/office/drawing/2014/main" id="{CD137E5E-C390-4A04-B7D5-31EEC2974B91}"/>
              </a:ext>
            </a:extLst>
          </p:cNvPr>
          <p:cNvSpPr>
            <a:spLocks/>
          </p:cNvSpPr>
          <p:nvPr/>
        </p:nvSpPr>
        <p:spPr>
          <a:xfrm>
            <a:off x="709781" y="2134931"/>
            <a:ext cx="2377440" cy="2286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Person</a:t>
            </a:r>
          </a:p>
          <a:p>
            <a:pPr defTabSz="457200"/>
            <a:r>
              <a:rPr lang="en-US" sz="1600" dirty="0">
                <a:solidFill>
                  <a:srgbClr val="000000"/>
                </a:solidFill>
                <a:latin typeface="Consolas" panose="020B0609020204030204" pitchFamily="49" charset="0"/>
              </a:rPr>
              <a:t>{</a:t>
            </a:r>
          </a:p>
          <a:p>
            <a:pPr defTabSz="457200"/>
            <a:r>
              <a:rPr lang="en-US" sz="1600" dirty="0">
                <a:solidFill>
                  <a:schemeClr val="accent3"/>
                </a:solidFill>
                <a:latin typeface="Consolas" panose="020B0609020204030204" pitchFamily="49" charset="0"/>
              </a:rPr>
              <a:t>	string</a:t>
            </a:r>
            <a:r>
              <a:rPr lang="en-US" sz="1600" dirty="0">
                <a:solidFill>
                  <a:srgbClr val="000000"/>
                </a:solidFill>
                <a:latin typeface="Consolas" panose="020B0609020204030204" pitchFamily="49" charset="0"/>
              </a:rPr>
              <a:t> name;</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salary;</a:t>
            </a:r>
          </a:p>
          <a:p>
            <a:pPr defTabSz="457200"/>
            <a:r>
              <a:rPr lang="en-US" sz="1600" dirty="0">
                <a:solidFill>
                  <a:srgbClr val="000000"/>
                </a:solidFill>
                <a:latin typeface="Consolas" panose="020B0609020204030204" pitchFamily="49" charset="0"/>
              </a:rPr>
              <a:t>};</a:t>
            </a:r>
            <a:endParaRPr lang="en-US" sz="16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a:spLocks/>
          </p:cNvSpPr>
          <p:nvPr/>
        </p:nvSpPr>
        <p:spPr>
          <a:xfrm>
            <a:off x="609600" y="2134931"/>
            <a:ext cx="100182" cy="2286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Arrow: Right 2">
            <a:extLst>
              <a:ext uri="{FF2B5EF4-FFF2-40B4-BE49-F238E27FC236}">
                <a16:creationId xmlns:a16="http://schemas.microsoft.com/office/drawing/2014/main" id="{23A910D6-803D-4644-A1DC-57B4C9A73535}"/>
              </a:ext>
              <a:ext uri="{C183D7F6-B498-43B3-948B-1728B52AA6E4}">
                <adec:decorative xmlns:adec="http://schemas.microsoft.com/office/drawing/2017/decorative" val="1"/>
              </a:ext>
            </a:extLst>
          </p:cNvPr>
          <p:cNvSpPr>
            <a:spLocks/>
          </p:cNvSpPr>
          <p:nvPr/>
        </p:nvSpPr>
        <p:spPr>
          <a:xfrm>
            <a:off x="3214749" y="3390707"/>
            <a:ext cx="1371600" cy="594360"/>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98D8673-2EE9-401C-9E46-32F8A6F74259}"/>
              </a:ext>
            </a:extLst>
          </p:cNvPr>
          <p:cNvSpPr/>
          <p:nvPr/>
        </p:nvSpPr>
        <p:spPr>
          <a:xfrm>
            <a:off x="709781" y="4723069"/>
            <a:ext cx="2377440" cy="146304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rgbClr val="008000"/>
                </a:solidFill>
                <a:latin typeface="Consolas" panose="020B0609020204030204" pitchFamily="49" charset="0"/>
              </a:rPr>
              <a:t>// One Person</a:t>
            </a:r>
          </a:p>
          <a:p>
            <a:r>
              <a:rPr lang="en-US" sz="1600" dirty="0">
                <a:solidFill>
                  <a:schemeClr val="accent3"/>
                </a:solidFill>
                <a:latin typeface="Consolas" panose="020B0609020204030204" pitchFamily="49" charset="0"/>
              </a:rPr>
              <a:t>Person</a:t>
            </a:r>
            <a:r>
              <a:rPr lang="en-US" sz="1600" dirty="0">
                <a:solidFill>
                  <a:srgbClr val="2B91AF"/>
                </a:solidFill>
                <a:latin typeface="Consolas" panose="020B0609020204030204" pitchFamily="49" charset="0"/>
              </a:rPr>
              <a:t> </a:t>
            </a:r>
            <a:r>
              <a:rPr lang="en-US" sz="1600" dirty="0">
                <a:solidFill>
                  <a:srgbClr val="000000"/>
                </a:solidFill>
                <a:latin typeface="Consolas" panose="020B0609020204030204" pitchFamily="49" charset="0"/>
              </a:rPr>
              <a:t>solo;</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Two persons</a:t>
            </a:r>
          </a:p>
          <a:p>
            <a:r>
              <a:rPr lang="en-US" sz="1600" dirty="0">
                <a:solidFill>
                  <a:schemeClr val="accent3"/>
                </a:solidFill>
                <a:latin typeface="Consolas" panose="020B0609020204030204" pitchFamily="49" charset="0"/>
              </a:rPr>
              <a:t>Person</a:t>
            </a:r>
            <a:r>
              <a:rPr lang="en-US" sz="1600" dirty="0">
                <a:solidFill>
                  <a:srgbClr val="2B91AF"/>
                </a:solidFill>
                <a:latin typeface="Consolas" panose="020B0609020204030204" pitchFamily="49" charset="0"/>
              </a:rPr>
              <a:t> </a:t>
            </a:r>
            <a:r>
              <a:rPr lang="en-US" sz="1600" dirty="0">
                <a:solidFill>
                  <a:srgbClr val="000000"/>
                </a:solidFill>
                <a:latin typeface="Consolas" panose="020B0609020204030204" pitchFamily="49" charset="0"/>
              </a:rPr>
              <a:t>group[2];</a:t>
            </a:r>
          </a:p>
        </p:txBody>
      </p:sp>
      <p:sp>
        <p:nvSpPr>
          <p:cNvPr id="15" name="Rectangle 14">
            <a:extLst>
              <a:ext uri="{FF2B5EF4-FFF2-40B4-BE49-F238E27FC236}">
                <a16:creationId xmlns:a16="http://schemas.microsoft.com/office/drawing/2014/main" id="{9AB5FBDE-9671-4CCB-A2F7-1EBF31638A66}"/>
              </a:ext>
              <a:ext uri="{C183D7F6-B498-43B3-948B-1728B52AA6E4}">
                <adec:decorative xmlns:adec="http://schemas.microsoft.com/office/drawing/2017/decorative" val="1"/>
              </a:ext>
            </a:extLst>
          </p:cNvPr>
          <p:cNvSpPr/>
          <p:nvPr/>
        </p:nvSpPr>
        <p:spPr>
          <a:xfrm>
            <a:off x="609600" y="4723069"/>
            <a:ext cx="100182" cy="14630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Freeform: Shape 18">
            <a:extLst>
              <a:ext uri="{FF2B5EF4-FFF2-40B4-BE49-F238E27FC236}">
                <a16:creationId xmlns:a16="http://schemas.microsoft.com/office/drawing/2014/main" id="{FFD972A4-0836-4A81-A035-BCBAEE795DDA}"/>
              </a:ext>
            </a:extLst>
          </p:cNvPr>
          <p:cNvSpPr/>
          <p:nvPr/>
        </p:nvSpPr>
        <p:spPr>
          <a:xfrm>
            <a:off x="3214749" y="2613466"/>
            <a:ext cx="1371600" cy="82296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18288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Adding a variable?</a:t>
            </a:r>
          </a:p>
        </p:txBody>
      </p:sp>
      <p:sp>
        <p:nvSpPr>
          <p:cNvPr id="20" name="Rectangle 19">
            <a:extLst>
              <a:ext uri="{FF2B5EF4-FFF2-40B4-BE49-F238E27FC236}">
                <a16:creationId xmlns:a16="http://schemas.microsoft.com/office/drawing/2014/main" id="{B712D198-1033-4FAB-9A15-879A75BBB473}"/>
              </a:ext>
            </a:extLst>
          </p:cNvPr>
          <p:cNvSpPr>
            <a:spLocks/>
          </p:cNvSpPr>
          <p:nvPr/>
        </p:nvSpPr>
        <p:spPr>
          <a:xfrm>
            <a:off x="4814058" y="2134931"/>
            <a:ext cx="2377440" cy="2286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Person</a:t>
            </a:r>
          </a:p>
          <a:p>
            <a:pPr defTabSz="457200"/>
            <a:r>
              <a:rPr lang="en-US" sz="1600" dirty="0">
                <a:solidFill>
                  <a:srgbClr val="000000"/>
                </a:solidFill>
                <a:latin typeface="Consolas" panose="020B0609020204030204" pitchFamily="49" charset="0"/>
              </a:rPr>
              <a:t>{</a:t>
            </a:r>
          </a:p>
          <a:p>
            <a:pPr defTabSz="457200"/>
            <a:r>
              <a:rPr lang="en-US" sz="1600" dirty="0">
                <a:solidFill>
                  <a:schemeClr val="accent3"/>
                </a:solidFill>
                <a:latin typeface="Consolas" panose="020B0609020204030204" pitchFamily="49" charset="0"/>
              </a:rPr>
              <a:t>	string</a:t>
            </a:r>
            <a:r>
              <a:rPr lang="en-US" sz="1600" dirty="0">
                <a:solidFill>
                  <a:srgbClr val="000000"/>
                </a:solidFill>
                <a:latin typeface="Consolas" panose="020B0609020204030204" pitchFamily="49" charset="0"/>
              </a:rPr>
              <a:t> name;</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salary;</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height;</a:t>
            </a:r>
          </a:p>
          <a:p>
            <a:pPr defTabSz="457200"/>
            <a:r>
              <a:rPr lang="en-US" sz="1600" dirty="0">
                <a:solidFill>
                  <a:srgbClr val="000000"/>
                </a:solidFill>
                <a:latin typeface="Consolas" panose="020B0609020204030204" pitchFamily="49" charset="0"/>
              </a:rPr>
              <a:t>};</a:t>
            </a:r>
            <a:endParaRPr lang="en-US" sz="1600" dirty="0"/>
          </a:p>
        </p:txBody>
      </p:sp>
      <p:sp>
        <p:nvSpPr>
          <p:cNvPr id="21" name="Rectangle 20">
            <a:extLst>
              <a:ext uri="{FF2B5EF4-FFF2-40B4-BE49-F238E27FC236}">
                <a16:creationId xmlns:a16="http://schemas.microsoft.com/office/drawing/2014/main" id="{A4297ADC-345A-4FE2-8847-8A9F30DE2B3C}"/>
              </a:ext>
              <a:ext uri="{C183D7F6-B498-43B3-948B-1728B52AA6E4}">
                <adec:decorative xmlns:adec="http://schemas.microsoft.com/office/drawing/2017/decorative" val="1"/>
              </a:ext>
            </a:extLst>
          </p:cNvPr>
          <p:cNvSpPr>
            <a:spLocks/>
          </p:cNvSpPr>
          <p:nvPr/>
        </p:nvSpPr>
        <p:spPr>
          <a:xfrm>
            <a:off x="4713877" y="2134931"/>
            <a:ext cx="100182" cy="2286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Arrow: Right 21">
            <a:extLst>
              <a:ext uri="{FF2B5EF4-FFF2-40B4-BE49-F238E27FC236}">
                <a16:creationId xmlns:a16="http://schemas.microsoft.com/office/drawing/2014/main" id="{BFFE198E-AFB7-4D51-AAFD-BE059B6DD8BB}"/>
              </a:ext>
              <a:ext uri="{C183D7F6-B498-43B3-948B-1728B52AA6E4}">
                <adec:decorative xmlns:adec="http://schemas.microsoft.com/office/drawing/2017/decorative" val="1"/>
              </a:ext>
            </a:extLst>
          </p:cNvPr>
          <p:cNvSpPr>
            <a:spLocks/>
          </p:cNvSpPr>
          <p:nvPr/>
        </p:nvSpPr>
        <p:spPr>
          <a:xfrm>
            <a:off x="7364746" y="3390707"/>
            <a:ext cx="1554480" cy="594360"/>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4BE8B00-170C-46F0-9A6C-842A484FF760}"/>
              </a:ext>
            </a:extLst>
          </p:cNvPr>
          <p:cNvSpPr>
            <a:spLocks/>
          </p:cNvSpPr>
          <p:nvPr/>
        </p:nvSpPr>
        <p:spPr>
          <a:xfrm>
            <a:off x="4814058" y="4723069"/>
            <a:ext cx="2377440" cy="146304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rgbClr val="008000"/>
                </a:solidFill>
                <a:latin typeface="Consolas" panose="020B0609020204030204" pitchFamily="49" charset="0"/>
              </a:rPr>
              <a:t>// One Person</a:t>
            </a:r>
          </a:p>
          <a:p>
            <a:r>
              <a:rPr lang="en-US" sz="1600" dirty="0">
                <a:solidFill>
                  <a:schemeClr val="accent3"/>
                </a:solidFill>
                <a:latin typeface="Consolas" panose="020B0609020204030204" pitchFamily="49" charset="0"/>
              </a:rPr>
              <a:t>Person</a:t>
            </a:r>
            <a:r>
              <a:rPr lang="en-US" sz="1600" dirty="0">
                <a:solidFill>
                  <a:srgbClr val="2B91AF"/>
                </a:solidFill>
                <a:latin typeface="Consolas" panose="020B0609020204030204" pitchFamily="49" charset="0"/>
              </a:rPr>
              <a:t> </a:t>
            </a:r>
            <a:r>
              <a:rPr lang="en-US" sz="1600" dirty="0">
                <a:solidFill>
                  <a:srgbClr val="000000"/>
                </a:solidFill>
                <a:latin typeface="Consolas" panose="020B0609020204030204" pitchFamily="49" charset="0"/>
              </a:rPr>
              <a:t>solo;</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Two persons</a:t>
            </a:r>
          </a:p>
          <a:p>
            <a:r>
              <a:rPr lang="en-US" sz="1600" dirty="0">
                <a:solidFill>
                  <a:schemeClr val="accent3"/>
                </a:solidFill>
                <a:latin typeface="Consolas" panose="020B0609020204030204" pitchFamily="49" charset="0"/>
              </a:rPr>
              <a:t>Person</a:t>
            </a:r>
            <a:r>
              <a:rPr lang="en-US" sz="1600" dirty="0">
                <a:solidFill>
                  <a:srgbClr val="2B91AF"/>
                </a:solidFill>
                <a:latin typeface="Consolas" panose="020B0609020204030204" pitchFamily="49" charset="0"/>
              </a:rPr>
              <a:t> </a:t>
            </a:r>
            <a:r>
              <a:rPr lang="en-US" sz="1600" dirty="0">
                <a:solidFill>
                  <a:srgbClr val="000000"/>
                </a:solidFill>
                <a:latin typeface="Consolas" panose="020B0609020204030204" pitchFamily="49" charset="0"/>
              </a:rPr>
              <a:t>group[2];</a:t>
            </a:r>
          </a:p>
        </p:txBody>
      </p:sp>
      <p:sp>
        <p:nvSpPr>
          <p:cNvPr id="24" name="Rectangle 23">
            <a:extLst>
              <a:ext uri="{FF2B5EF4-FFF2-40B4-BE49-F238E27FC236}">
                <a16:creationId xmlns:a16="http://schemas.microsoft.com/office/drawing/2014/main" id="{049EF239-B588-4574-9425-60731B7FB489}"/>
              </a:ext>
              <a:ext uri="{C183D7F6-B498-43B3-948B-1728B52AA6E4}">
                <adec:decorative xmlns:adec="http://schemas.microsoft.com/office/drawing/2017/decorative" val="1"/>
              </a:ext>
            </a:extLst>
          </p:cNvPr>
          <p:cNvSpPr>
            <a:spLocks/>
          </p:cNvSpPr>
          <p:nvPr/>
        </p:nvSpPr>
        <p:spPr>
          <a:xfrm>
            <a:off x="4713877" y="4723069"/>
            <a:ext cx="100182" cy="14630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24">
            <a:extLst>
              <a:ext uri="{FF2B5EF4-FFF2-40B4-BE49-F238E27FC236}">
                <a16:creationId xmlns:a16="http://schemas.microsoft.com/office/drawing/2014/main" id="{98F0F202-47EB-4B1E-8F5B-D5E6CDBBCFA9}"/>
              </a:ext>
            </a:extLst>
          </p:cNvPr>
          <p:cNvSpPr/>
          <p:nvPr/>
        </p:nvSpPr>
        <p:spPr>
          <a:xfrm>
            <a:off x="7364746" y="2613466"/>
            <a:ext cx="1554480" cy="82296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18288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Add 2 more variables</a:t>
            </a:r>
          </a:p>
        </p:txBody>
      </p:sp>
      <p:sp>
        <p:nvSpPr>
          <p:cNvPr id="26" name="Rectangle 25">
            <a:extLst>
              <a:ext uri="{FF2B5EF4-FFF2-40B4-BE49-F238E27FC236}">
                <a16:creationId xmlns:a16="http://schemas.microsoft.com/office/drawing/2014/main" id="{36E5C288-8DCB-4650-B672-C490BFA4A1CA}"/>
              </a:ext>
            </a:extLst>
          </p:cNvPr>
          <p:cNvSpPr/>
          <p:nvPr/>
        </p:nvSpPr>
        <p:spPr>
          <a:xfrm>
            <a:off x="9192654" y="2134931"/>
            <a:ext cx="2504631" cy="2286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Person</a:t>
            </a:r>
          </a:p>
          <a:p>
            <a:pPr defTabSz="457200"/>
            <a:r>
              <a:rPr lang="en-US" sz="1600" dirty="0">
                <a:solidFill>
                  <a:srgbClr val="000000"/>
                </a:solidFill>
                <a:latin typeface="Consolas" panose="020B0609020204030204" pitchFamily="49" charset="0"/>
              </a:rPr>
              <a:t>{</a:t>
            </a:r>
          </a:p>
          <a:p>
            <a:pPr defTabSz="457200"/>
            <a:r>
              <a:rPr lang="en-US" sz="1600" dirty="0">
                <a:solidFill>
                  <a:schemeClr val="accent3"/>
                </a:solidFill>
                <a:latin typeface="Consolas" panose="020B0609020204030204" pitchFamily="49" charset="0"/>
              </a:rPr>
              <a:t>	string</a:t>
            </a:r>
            <a:r>
              <a:rPr lang="en-US" sz="1600" dirty="0">
                <a:solidFill>
                  <a:srgbClr val="000000"/>
                </a:solidFill>
                <a:latin typeface="Consolas" panose="020B0609020204030204" pitchFamily="49" charset="0"/>
              </a:rPr>
              <a:t> name;</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salary;</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height;</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weight;</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shoeSize</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a:t>
            </a:r>
            <a:endParaRPr lang="en-US" sz="1600" dirty="0"/>
          </a:p>
        </p:txBody>
      </p:sp>
      <p:sp>
        <p:nvSpPr>
          <p:cNvPr id="27" name="Rectangle 26">
            <a:extLst>
              <a:ext uri="{FF2B5EF4-FFF2-40B4-BE49-F238E27FC236}">
                <a16:creationId xmlns:a16="http://schemas.microsoft.com/office/drawing/2014/main" id="{0D876384-3E4F-4AAE-B0DC-D77FF7D3BED7}"/>
              </a:ext>
              <a:ext uri="{C183D7F6-B498-43B3-948B-1728B52AA6E4}">
                <adec:decorative xmlns:adec="http://schemas.microsoft.com/office/drawing/2017/decorative" val="1"/>
              </a:ext>
            </a:extLst>
          </p:cNvPr>
          <p:cNvSpPr/>
          <p:nvPr/>
        </p:nvSpPr>
        <p:spPr>
          <a:xfrm>
            <a:off x="9092474" y="2134931"/>
            <a:ext cx="100182" cy="2286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03756389-CF6B-495F-9CB3-33F97211A1D8}"/>
              </a:ext>
            </a:extLst>
          </p:cNvPr>
          <p:cNvSpPr>
            <a:spLocks/>
          </p:cNvSpPr>
          <p:nvPr/>
        </p:nvSpPr>
        <p:spPr>
          <a:xfrm>
            <a:off x="9192654" y="4723069"/>
            <a:ext cx="2504631" cy="146304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rgbClr val="008000"/>
                </a:solidFill>
                <a:latin typeface="Consolas" panose="020B0609020204030204" pitchFamily="49" charset="0"/>
              </a:rPr>
              <a:t>// One Person</a:t>
            </a:r>
          </a:p>
          <a:p>
            <a:r>
              <a:rPr lang="en-US" sz="1600" dirty="0">
                <a:solidFill>
                  <a:schemeClr val="accent3"/>
                </a:solidFill>
                <a:latin typeface="Consolas" panose="020B0609020204030204" pitchFamily="49" charset="0"/>
              </a:rPr>
              <a:t>Person</a:t>
            </a:r>
            <a:r>
              <a:rPr lang="en-US" sz="1600" dirty="0">
                <a:solidFill>
                  <a:srgbClr val="2B91AF"/>
                </a:solidFill>
                <a:latin typeface="Consolas" panose="020B0609020204030204" pitchFamily="49" charset="0"/>
              </a:rPr>
              <a:t> </a:t>
            </a:r>
            <a:r>
              <a:rPr lang="en-US" sz="1600" dirty="0">
                <a:solidFill>
                  <a:srgbClr val="000000"/>
                </a:solidFill>
                <a:latin typeface="Consolas" panose="020B0609020204030204" pitchFamily="49" charset="0"/>
              </a:rPr>
              <a:t>solo;</a:t>
            </a:r>
          </a:p>
          <a:p>
            <a:endParaRPr lang="en-US" sz="1600" dirty="0">
              <a:solidFill>
                <a:srgbClr val="000000"/>
              </a:solidFill>
              <a:latin typeface="Consolas" panose="020B0609020204030204" pitchFamily="49" charset="0"/>
            </a:endParaRPr>
          </a:p>
          <a:p>
            <a:r>
              <a:rPr lang="en-US" sz="1600" dirty="0">
                <a:solidFill>
                  <a:srgbClr val="008000"/>
                </a:solidFill>
                <a:latin typeface="Consolas" panose="020B0609020204030204" pitchFamily="49" charset="0"/>
              </a:rPr>
              <a:t>// Two persons</a:t>
            </a:r>
          </a:p>
          <a:p>
            <a:r>
              <a:rPr lang="en-US" sz="1600" dirty="0">
                <a:solidFill>
                  <a:schemeClr val="accent3"/>
                </a:solidFill>
                <a:latin typeface="Consolas" panose="020B0609020204030204" pitchFamily="49" charset="0"/>
              </a:rPr>
              <a:t>Person</a:t>
            </a:r>
            <a:r>
              <a:rPr lang="en-US" sz="1600" dirty="0">
                <a:solidFill>
                  <a:srgbClr val="2B91AF"/>
                </a:solidFill>
                <a:latin typeface="Consolas" panose="020B0609020204030204" pitchFamily="49" charset="0"/>
              </a:rPr>
              <a:t> </a:t>
            </a:r>
            <a:r>
              <a:rPr lang="en-US" sz="1600" dirty="0">
                <a:solidFill>
                  <a:srgbClr val="000000"/>
                </a:solidFill>
                <a:latin typeface="Consolas" panose="020B0609020204030204" pitchFamily="49" charset="0"/>
              </a:rPr>
              <a:t>group[2];</a:t>
            </a:r>
          </a:p>
        </p:txBody>
      </p:sp>
      <p:sp>
        <p:nvSpPr>
          <p:cNvPr id="29" name="Rectangle 28">
            <a:extLst>
              <a:ext uri="{FF2B5EF4-FFF2-40B4-BE49-F238E27FC236}">
                <a16:creationId xmlns:a16="http://schemas.microsoft.com/office/drawing/2014/main" id="{79F2CDDB-CAA5-463A-B39A-D81E85230A76}"/>
              </a:ext>
              <a:ext uri="{C183D7F6-B498-43B3-948B-1728B52AA6E4}">
                <adec:decorative xmlns:adec="http://schemas.microsoft.com/office/drawing/2017/decorative" val="1"/>
              </a:ext>
            </a:extLst>
          </p:cNvPr>
          <p:cNvSpPr>
            <a:spLocks/>
          </p:cNvSpPr>
          <p:nvPr/>
        </p:nvSpPr>
        <p:spPr>
          <a:xfrm>
            <a:off x="9092474" y="4723069"/>
            <a:ext cx="100182" cy="14630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Freeform: Shape 40">
            <a:extLst>
              <a:ext uri="{FF2B5EF4-FFF2-40B4-BE49-F238E27FC236}">
                <a16:creationId xmlns:a16="http://schemas.microsoft.com/office/drawing/2014/main" id="{B60A2F6B-85C1-414B-AA28-7F54DA6ABDBF}"/>
              </a:ext>
            </a:extLst>
          </p:cNvPr>
          <p:cNvSpPr/>
          <p:nvPr/>
        </p:nvSpPr>
        <p:spPr>
          <a:xfrm>
            <a:off x="7981583" y="831911"/>
            <a:ext cx="320040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With classes, no </a:t>
            </a:r>
            <a:r>
              <a:rPr lang="en-US" b="1" dirty="0">
                <a:solidFill>
                  <a:schemeClr val="accent2"/>
                </a:solidFill>
                <a:cs typeface="Calibri" panose="020F0502020204030204" pitchFamily="34" charset="0"/>
              </a:rPr>
              <a:t>external</a:t>
            </a:r>
            <a:r>
              <a:rPr lang="en-US" dirty="0">
                <a:solidFill>
                  <a:srgbClr val="000000"/>
                </a:solidFill>
                <a:cs typeface="Calibri" panose="020F0502020204030204" pitchFamily="34" charset="0"/>
              </a:rPr>
              <a:t> changes are required!</a:t>
            </a:r>
          </a:p>
        </p:txBody>
      </p:sp>
    </p:spTree>
    <p:custDataLst>
      <p:tags r:id="rId1"/>
    </p:custDataLst>
    <p:extLst>
      <p:ext uri="{BB962C8B-B14F-4D97-AF65-F5344CB8AC3E}">
        <p14:creationId xmlns:p14="http://schemas.microsoft.com/office/powerpoint/2010/main" val="771090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4937760" cy="1144929"/>
          </a:xfrm>
        </p:spPr>
        <p:txBody>
          <a:bodyPr/>
          <a:lstStyle/>
          <a:p>
            <a:r>
              <a:rPr lang="en-US" dirty="0">
                <a:solidFill>
                  <a:schemeClr val="bg1"/>
                </a:solidFill>
              </a:rPr>
              <a:t>Programs Have Lots of Classes</a:t>
            </a:r>
          </a:p>
        </p:txBody>
      </p:sp>
      <p:pic>
        <p:nvPicPr>
          <p:cNvPr id="6" name="Content Placeholder 5" descr="Image of a video game set in space with a space station with a cannon, asteroids, spaceships, and a score counter that reads &quot;Score: 125&quot;.">
            <a:extLst>
              <a:ext uri="{FF2B5EF4-FFF2-40B4-BE49-F238E27FC236}">
                <a16:creationId xmlns:a16="http://schemas.microsoft.com/office/drawing/2014/main" id="{0B477D7C-B64A-0C45-8BDA-16169854A652}"/>
              </a:ext>
              <a:ext uri="{C183D7F6-B498-43B3-948B-1728B52AA6E4}">
                <adec:decorative xmlns:adec="http://schemas.microsoft.com/office/drawing/2017/decorative" val="0"/>
              </a:ext>
            </a:extLst>
          </p:cNvPr>
          <p:cNvPicPr>
            <a:picLocks noGrp="1" noChangeAspect="1"/>
          </p:cNvPicPr>
          <p:nvPr>
            <p:ph sz="quarter" idx="12"/>
          </p:nvPr>
        </p:nvPicPr>
        <p:blipFill rotWithShape="1">
          <a:blip r:embed="rId4">
            <a:extLst>
              <a:ext uri="{28A0092B-C50C-407E-A947-70E740481C1C}">
                <a14:useLocalDpi xmlns:a14="http://schemas.microsoft.com/office/drawing/2010/main" val="0"/>
              </a:ext>
            </a:extLst>
          </a:blip>
          <a:srcRect l="4388" r="7856"/>
          <a:stretch/>
        </p:blipFill>
        <p:spPr>
          <a:xfrm>
            <a:off x="6096000" y="0"/>
            <a:ext cx="6095999" cy="6858000"/>
          </a:xfrm>
        </p:spPr>
      </p:pic>
      <p:sp>
        <p:nvSpPr>
          <p:cNvPr id="12" name="TextBox 11">
            <a:extLst>
              <a:ext uri="{FF2B5EF4-FFF2-40B4-BE49-F238E27FC236}">
                <a16:creationId xmlns:a16="http://schemas.microsoft.com/office/drawing/2014/main" id="{756E6A7A-DC77-4F6C-BE20-1D41A42DE492}"/>
              </a:ext>
            </a:extLst>
          </p:cNvPr>
          <p:cNvSpPr txBox="1"/>
          <p:nvPr/>
        </p:nvSpPr>
        <p:spPr>
          <a:xfrm>
            <a:off x="1055658" y="1840043"/>
            <a:ext cx="4494750"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Imagine a game with the </a:t>
            </a:r>
            <a:b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following characteristics</a:t>
            </a:r>
          </a:p>
        </p:txBody>
      </p:sp>
      <p:pic>
        <p:nvPicPr>
          <p:cNvPr id="14" name="!!Graphic 27">
            <a:extLst>
              <a:ext uri="{FF2B5EF4-FFF2-40B4-BE49-F238E27FC236}">
                <a16:creationId xmlns:a16="http://schemas.microsoft.com/office/drawing/2014/main" id="{1D8A3855-A9A8-4442-8562-2E7AA4191BC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027388"/>
            <a:ext cx="333196" cy="333196"/>
          </a:xfrm>
          <a:prstGeom prst="rect">
            <a:avLst/>
          </a:prstGeom>
        </p:spPr>
      </p:pic>
      <p:sp>
        <p:nvSpPr>
          <p:cNvPr id="20" name="Freeform 11">
            <a:extLst>
              <a:ext uri="{FF2B5EF4-FFF2-40B4-BE49-F238E27FC236}">
                <a16:creationId xmlns:a16="http://schemas.microsoft.com/office/drawing/2014/main" id="{7E9FCA87-6940-4D7B-B6D9-14E5A89860CD}"/>
              </a:ext>
              <a:ext uri="{C183D7F6-B498-43B3-948B-1728B52AA6E4}">
                <adec:decorative xmlns:adec="http://schemas.microsoft.com/office/drawing/2017/decorative" val="1"/>
              </a:ext>
            </a:extLst>
          </p:cNvPr>
          <p:cNvSpPr/>
          <p:nvPr/>
        </p:nvSpPr>
        <p:spPr>
          <a:xfrm flipH="1">
            <a:off x="10856386" y="1358717"/>
            <a:ext cx="372446" cy="874154"/>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8" name="Freeform 11">
            <a:extLst>
              <a:ext uri="{FF2B5EF4-FFF2-40B4-BE49-F238E27FC236}">
                <a16:creationId xmlns:a16="http://schemas.microsoft.com/office/drawing/2014/main" id="{3C714105-BC6A-4529-B2FA-9FB7F4A850FE}"/>
              </a:ext>
              <a:ext uri="{C183D7F6-B498-43B3-948B-1728B52AA6E4}">
                <adec:decorative xmlns:adec="http://schemas.microsoft.com/office/drawing/2017/decorative" val="1"/>
              </a:ext>
            </a:extLst>
          </p:cNvPr>
          <p:cNvSpPr/>
          <p:nvPr/>
        </p:nvSpPr>
        <p:spPr>
          <a:xfrm flipV="1">
            <a:off x="10126683" y="4840846"/>
            <a:ext cx="230125" cy="501626"/>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9" name="Freeform 11">
            <a:extLst>
              <a:ext uri="{FF2B5EF4-FFF2-40B4-BE49-F238E27FC236}">
                <a16:creationId xmlns:a16="http://schemas.microsoft.com/office/drawing/2014/main" id="{47EC6C71-B304-4705-98F6-A834141EFBBE}"/>
              </a:ext>
              <a:ext uri="{C183D7F6-B498-43B3-948B-1728B52AA6E4}">
                <adec:decorative xmlns:adec="http://schemas.microsoft.com/office/drawing/2017/decorative" val="1"/>
              </a:ext>
            </a:extLst>
          </p:cNvPr>
          <p:cNvSpPr/>
          <p:nvPr/>
        </p:nvSpPr>
        <p:spPr>
          <a:xfrm flipV="1">
            <a:off x="7429500" y="6057900"/>
            <a:ext cx="443485" cy="220980"/>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3" name="Freeform 11">
            <a:extLst>
              <a:ext uri="{FF2B5EF4-FFF2-40B4-BE49-F238E27FC236}">
                <a16:creationId xmlns:a16="http://schemas.microsoft.com/office/drawing/2014/main" id="{AE8B5C26-7146-4428-86BB-BF0CBDFE93FA}"/>
              </a:ext>
              <a:ext uri="{C183D7F6-B498-43B3-948B-1728B52AA6E4}">
                <adec:decorative xmlns:adec="http://schemas.microsoft.com/office/drawing/2017/decorative" val="1"/>
              </a:ext>
            </a:extLst>
          </p:cNvPr>
          <p:cNvSpPr/>
          <p:nvPr/>
        </p:nvSpPr>
        <p:spPr>
          <a:xfrm flipV="1">
            <a:off x="6505657" y="3228014"/>
            <a:ext cx="230125" cy="501626"/>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Freeform 11">
            <a:extLst>
              <a:ext uri="{FF2B5EF4-FFF2-40B4-BE49-F238E27FC236}">
                <a16:creationId xmlns:a16="http://schemas.microsoft.com/office/drawing/2014/main" id="{AC6F9B93-2756-4E54-9A26-EE8B842DFA3B}"/>
              </a:ext>
              <a:ext uri="{C183D7F6-B498-43B3-948B-1728B52AA6E4}">
                <adec:decorative xmlns:adec="http://schemas.microsoft.com/office/drawing/2017/decorative" val="1"/>
              </a:ext>
            </a:extLst>
          </p:cNvPr>
          <p:cNvSpPr/>
          <p:nvPr/>
        </p:nvSpPr>
        <p:spPr>
          <a:xfrm flipV="1">
            <a:off x="9515476" y="381000"/>
            <a:ext cx="521294" cy="102594"/>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21" name="Rectangle 20">
            <a:extLst>
              <a:ext uri="{FF2B5EF4-FFF2-40B4-BE49-F238E27FC236}">
                <a16:creationId xmlns:a16="http://schemas.microsoft.com/office/drawing/2014/main" id="{38675DE9-C472-49C1-BFC6-5099E0A5E396}"/>
              </a:ext>
              <a:ext uri="{C183D7F6-B498-43B3-948B-1728B52AA6E4}">
                <adec:decorative xmlns:adec="http://schemas.microsoft.com/office/drawing/2017/decorative" val="0"/>
              </a:ext>
            </a:extLst>
          </p:cNvPr>
          <p:cNvSpPr/>
          <p:nvPr/>
        </p:nvSpPr>
        <p:spPr>
          <a:xfrm>
            <a:off x="8753266" y="1060012"/>
            <a:ext cx="2103120" cy="640080"/>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600" dirty="0">
                <a:solidFill>
                  <a:schemeClr val="tx1"/>
                </a:solidFill>
                <a:cs typeface="Calibri" panose="020F0502020204030204" pitchFamily="34" charset="0"/>
              </a:rPr>
              <a:t>A space station with a cannon that can shoot</a:t>
            </a:r>
          </a:p>
        </p:txBody>
      </p:sp>
      <p:sp>
        <p:nvSpPr>
          <p:cNvPr id="22" name="Rectangle 21">
            <a:extLst>
              <a:ext uri="{FF2B5EF4-FFF2-40B4-BE49-F238E27FC236}">
                <a16:creationId xmlns:a16="http://schemas.microsoft.com/office/drawing/2014/main" id="{D09D1D2E-215E-41DB-BBC8-A1865CAB6D6F}"/>
              </a:ext>
              <a:ext uri="{C183D7F6-B498-43B3-948B-1728B52AA6E4}">
                <adec:decorative xmlns:adec="http://schemas.microsoft.com/office/drawing/2017/decorative" val="0"/>
              </a:ext>
            </a:extLst>
          </p:cNvPr>
          <p:cNvSpPr/>
          <p:nvPr/>
        </p:nvSpPr>
        <p:spPr>
          <a:xfrm>
            <a:off x="7872985" y="5986493"/>
            <a:ext cx="2103120" cy="584775"/>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600" dirty="0">
                <a:solidFill>
                  <a:schemeClr val="tx1"/>
                </a:solidFill>
                <a:cs typeface="Calibri" panose="020F0502020204030204" pitchFamily="34" charset="0"/>
              </a:rPr>
              <a:t>Asteroids that move toward the station</a:t>
            </a:r>
          </a:p>
        </p:txBody>
      </p:sp>
      <p:sp>
        <p:nvSpPr>
          <p:cNvPr id="33" name="Rectangle 32">
            <a:extLst>
              <a:ext uri="{FF2B5EF4-FFF2-40B4-BE49-F238E27FC236}">
                <a16:creationId xmlns:a16="http://schemas.microsoft.com/office/drawing/2014/main" id="{B97D6AFE-297F-4197-8EB4-2D97268007F8}"/>
              </a:ext>
              <a:ext uri="{C183D7F6-B498-43B3-948B-1728B52AA6E4}">
                <adec:decorative xmlns:adec="http://schemas.microsoft.com/office/drawing/2017/decorative" val="0"/>
              </a:ext>
            </a:extLst>
          </p:cNvPr>
          <p:cNvSpPr/>
          <p:nvPr/>
        </p:nvSpPr>
        <p:spPr>
          <a:xfrm>
            <a:off x="6743700" y="3455320"/>
            <a:ext cx="1371600" cy="548640"/>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600" dirty="0">
                <a:solidFill>
                  <a:schemeClr val="tx1"/>
                </a:solidFill>
                <a:cs typeface="Calibri" panose="020F0502020204030204" pitchFamily="34" charset="0"/>
              </a:rPr>
              <a:t>Ships that fly vertically</a:t>
            </a:r>
          </a:p>
        </p:txBody>
      </p:sp>
      <p:sp>
        <p:nvSpPr>
          <p:cNvPr id="36" name="Rectangle 35">
            <a:extLst>
              <a:ext uri="{FF2B5EF4-FFF2-40B4-BE49-F238E27FC236}">
                <a16:creationId xmlns:a16="http://schemas.microsoft.com/office/drawing/2014/main" id="{67CC8D0F-4E19-42A8-8E0A-7CB169532F15}"/>
              </a:ext>
              <a:ext uri="{C183D7F6-B498-43B3-948B-1728B52AA6E4}">
                <adec:decorative xmlns:adec="http://schemas.microsoft.com/office/drawing/2017/decorative" val="0"/>
              </a:ext>
            </a:extLst>
          </p:cNvPr>
          <p:cNvSpPr/>
          <p:nvPr/>
        </p:nvSpPr>
        <p:spPr>
          <a:xfrm>
            <a:off x="10356809" y="5051408"/>
            <a:ext cx="1371600" cy="584775"/>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600" dirty="0">
                <a:solidFill>
                  <a:schemeClr val="tx1"/>
                </a:solidFill>
                <a:cs typeface="Calibri" panose="020F0502020204030204" pitchFamily="34" charset="0"/>
              </a:rPr>
              <a:t>Ships that fly horizontally</a:t>
            </a:r>
          </a:p>
        </p:txBody>
      </p:sp>
      <p:sp>
        <p:nvSpPr>
          <p:cNvPr id="37" name="Rectangle 36">
            <a:extLst>
              <a:ext uri="{FF2B5EF4-FFF2-40B4-BE49-F238E27FC236}">
                <a16:creationId xmlns:a16="http://schemas.microsoft.com/office/drawing/2014/main" id="{74555DBB-90F2-48E8-B73E-FEFD48E2680B}"/>
              </a:ext>
              <a:ext uri="{C183D7F6-B498-43B3-948B-1728B52AA6E4}">
                <adec:decorative xmlns:adec="http://schemas.microsoft.com/office/drawing/2017/decorative" val="0"/>
              </a:ext>
            </a:extLst>
          </p:cNvPr>
          <p:cNvSpPr/>
          <p:nvPr/>
        </p:nvSpPr>
        <p:spPr>
          <a:xfrm>
            <a:off x="10036769" y="209274"/>
            <a:ext cx="1005840" cy="548640"/>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sz="1600" dirty="0">
                <a:solidFill>
                  <a:schemeClr val="tx1"/>
                </a:solidFill>
                <a:cs typeface="Calibri" panose="020F0502020204030204" pitchFamily="34" charset="0"/>
              </a:rPr>
              <a:t>A score counter</a:t>
            </a:r>
          </a:p>
        </p:txBody>
      </p:sp>
      <p:sp>
        <p:nvSpPr>
          <p:cNvPr id="45" name="TextBox 44">
            <a:extLst>
              <a:ext uri="{FF2B5EF4-FFF2-40B4-BE49-F238E27FC236}">
                <a16:creationId xmlns:a16="http://schemas.microsoft.com/office/drawing/2014/main" id="{21C8645C-054B-4EF0-BDD7-B7F900BEA480}"/>
              </a:ext>
            </a:extLst>
          </p:cNvPr>
          <p:cNvSpPr txBox="1"/>
          <p:nvPr/>
        </p:nvSpPr>
        <p:spPr>
          <a:xfrm>
            <a:off x="1055658" y="2793421"/>
            <a:ext cx="2103120"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Different “things” in the game:</a:t>
            </a:r>
          </a:p>
        </p:txBody>
      </p:sp>
      <p:pic>
        <p:nvPicPr>
          <p:cNvPr id="46" name="!!Graphic 27">
            <a:extLst>
              <a:ext uri="{FF2B5EF4-FFF2-40B4-BE49-F238E27FC236}">
                <a16:creationId xmlns:a16="http://schemas.microsoft.com/office/drawing/2014/main" id="{1FDC93B2-59C1-45A9-A953-1D2DFAE19C5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980765"/>
            <a:ext cx="333196" cy="333196"/>
          </a:xfrm>
          <a:prstGeom prst="rect">
            <a:avLst/>
          </a:prstGeom>
        </p:spPr>
      </p:pic>
      <p:sp>
        <p:nvSpPr>
          <p:cNvPr id="47" name="TextBox 46">
            <a:extLst>
              <a:ext uri="{FF2B5EF4-FFF2-40B4-BE49-F238E27FC236}">
                <a16:creationId xmlns:a16="http://schemas.microsoft.com/office/drawing/2014/main" id="{8E35162E-278F-4C71-BE40-E971B2239713}"/>
              </a:ext>
            </a:extLst>
          </p:cNvPr>
          <p:cNvSpPr txBox="1"/>
          <p:nvPr/>
        </p:nvSpPr>
        <p:spPr>
          <a:xfrm>
            <a:off x="1569721" y="3603850"/>
            <a:ext cx="109728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Station</a:t>
            </a:r>
          </a:p>
        </p:txBody>
      </p:sp>
      <p:pic>
        <p:nvPicPr>
          <p:cNvPr id="4" name="Graphic 3">
            <a:extLst>
              <a:ext uri="{FF2B5EF4-FFF2-40B4-BE49-F238E27FC236}">
                <a16:creationId xmlns:a16="http://schemas.microsoft.com/office/drawing/2014/main" id="{EF9DF5F8-A264-4591-A455-A7645408AFB3}"/>
              </a:ext>
              <a:ext uri="{C183D7F6-B498-43B3-948B-1728B52AA6E4}">
                <adec:decorative xmlns:adec="http://schemas.microsoft.com/office/drawing/2017/decorative" val="1"/>
              </a:ext>
            </a:extLst>
          </p:cNvPr>
          <p:cNvPicPr>
            <a:picLocks noChangeAspect="1"/>
          </p:cNvPicPr>
          <p:nvPr/>
        </p:nvPicPr>
        <p:blipFill rotWithShape="1">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9121"/>
          <a:stretch/>
        </p:blipFill>
        <p:spPr>
          <a:xfrm>
            <a:off x="1159949" y="3621304"/>
            <a:ext cx="401854" cy="365201"/>
          </a:xfrm>
          <a:prstGeom prst="rect">
            <a:avLst/>
          </a:prstGeom>
        </p:spPr>
      </p:pic>
      <p:sp>
        <p:nvSpPr>
          <p:cNvPr id="48" name="TextBox 47">
            <a:extLst>
              <a:ext uri="{FF2B5EF4-FFF2-40B4-BE49-F238E27FC236}">
                <a16:creationId xmlns:a16="http://schemas.microsoft.com/office/drawing/2014/main" id="{845C07C3-195A-4FA8-B19E-B15479E36F95}"/>
              </a:ext>
            </a:extLst>
          </p:cNvPr>
          <p:cNvSpPr txBox="1"/>
          <p:nvPr/>
        </p:nvSpPr>
        <p:spPr>
          <a:xfrm>
            <a:off x="1569721" y="4047447"/>
            <a:ext cx="109728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Cannon</a:t>
            </a:r>
          </a:p>
        </p:txBody>
      </p:sp>
      <p:pic>
        <p:nvPicPr>
          <p:cNvPr id="49" name="Graphic 48">
            <a:extLst>
              <a:ext uri="{FF2B5EF4-FFF2-40B4-BE49-F238E27FC236}">
                <a16:creationId xmlns:a16="http://schemas.microsoft.com/office/drawing/2014/main" id="{05961F9E-60B2-4842-AF8A-198B73B3C2BC}"/>
              </a:ext>
              <a:ext uri="{C183D7F6-B498-43B3-948B-1728B52AA6E4}">
                <adec:decorative xmlns:adec="http://schemas.microsoft.com/office/drawing/2017/decorative" val="1"/>
              </a:ext>
            </a:extLst>
          </p:cNvPr>
          <p:cNvPicPr>
            <a:picLocks noChangeAspect="1"/>
          </p:cNvPicPr>
          <p:nvPr/>
        </p:nvPicPr>
        <p:blipFill rotWithShape="1">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l="11439" t="12336" r="9436" b="29875"/>
          <a:stretch/>
        </p:blipFill>
        <p:spPr>
          <a:xfrm>
            <a:off x="1159949" y="4064901"/>
            <a:ext cx="401854" cy="365201"/>
          </a:xfrm>
          <a:prstGeom prst="rect">
            <a:avLst/>
          </a:prstGeom>
        </p:spPr>
      </p:pic>
      <p:sp>
        <p:nvSpPr>
          <p:cNvPr id="50" name="TextBox 49">
            <a:extLst>
              <a:ext uri="{FF2B5EF4-FFF2-40B4-BE49-F238E27FC236}">
                <a16:creationId xmlns:a16="http://schemas.microsoft.com/office/drawing/2014/main" id="{5ABCE0A8-C58E-4DDE-9657-6F439DCDEAB9}"/>
              </a:ext>
            </a:extLst>
          </p:cNvPr>
          <p:cNvSpPr txBox="1"/>
          <p:nvPr/>
        </p:nvSpPr>
        <p:spPr>
          <a:xfrm>
            <a:off x="1569721" y="4337156"/>
            <a:ext cx="13716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Projectiles</a:t>
            </a:r>
          </a:p>
        </p:txBody>
      </p:sp>
      <p:pic>
        <p:nvPicPr>
          <p:cNvPr id="51" name="Graphic 50">
            <a:extLst>
              <a:ext uri="{FF2B5EF4-FFF2-40B4-BE49-F238E27FC236}">
                <a16:creationId xmlns:a16="http://schemas.microsoft.com/office/drawing/2014/main" id="{66C3F736-0D26-43B3-B2D4-5D43135E3EAF}"/>
              </a:ext>
              <a:ext uri="{C183D7F6-B498-43B3-948B-1728B52AA6E4}">
                <adec:decorative xmlns:adec="http://schemas.microsoft.com/office/drawing/2017/decorative" val="1"/>
              </a:ext>
            </a:extLst>
          </p:cNvPr>
          <p:cNvPicPr>
            <a:picLocks noChangeAspect="1"/>
          </p:cNvPicPr>
          <p:nvPr/>
        </p:nvPicPr>
        <p:blipFill rotWithShape="1">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l="6502" t="-2223" r="6502" b="23161"/>
          <a:stretch/>
        </p:blipFill>
        <p:spPr>
          <a:xfrm rot="19818274">
            <a:off x="1159949" y="4508498"/>
            <a:ext cx="401854" cy="365201"/>
          </a:xfrm>
          <a:prstGeom prst="rect">
            <a:avLst/>
          </a:prstGeom>
        </p:spPr>
      </p:pic>
      <p:sp>
        <p:nvSpPr>
          <p:cNvPr id="52" name="TextBox 51">
            <a:extLst>
              <a:ext uri="{FF2B5EF4-FFF2-40B4-BE49-F238E27FC236}">
                <a16:creationId xmlns:a16="http://schemas.microsoft.com/office/drawing/2014/main" id="{4AD70CD0-039C-4577-89DC-08776325EDD0}"/>
              </a:ext>
            </a:extLst>
          </p:cNvPr>
          <p:cNvSpPr txBox="1"/>
          <p:nvPr/>
        </p:nvSpPr>
        <p:spPr>
          <a:xfrm>
            <a:off x="1569721" y="4780753"/>
            <a:ext cx="12801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Asteroids</a:t>
            </a:r>
          </a:p>
        </p:txBody>
      </p:sp>
      <p:pic>
        <p:nvPicPr>
          <p:cNvPr id="53" name="Graphic 52">
            <a:extLst>
              <a:ext uri="{FF2B5EF4-FFF2-40B4-BE49-F238E27FC236}">
                <a16:creationId xmlns:a16="http://schemas.microsoft.com/office/drawing/2014/main" id="{A2F4E738-03F0-4072-A536-A7959724EB2F}"/>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rcRect t="4560" b="4560"/>
          <a:stretch/>
        </p:blipFill>
        <p:spPr>
          <a:xfrm>
            <a:off x="1159949" y="4952095"/>
            <a:ext cx="401854" cy="365201"/>
          </a:xfrm>
          <a:prstGeom prst="rect">
            <a:avLst/>
          </a:prstGeom>
        </p:spPr>
      </p:pic>
      <p:sp>
        <p:nvSpPr>
          <p:cNvPr id="54" name="TextBox 53">
            <a:extLst>
              <a:ext uri="{FF2B5EF4-FFF2-40B4-BE49-F238E27FC236}">
                <a16:creationId xmlns:a16="http://schemas.microsoft.com/office/drawing/2014/main" id="{B5B3962B-127E-40A3-8661-56DBC63C0215}"/>
              </a:ext>
            </a:extLst>
          </p:cNvPr>
          <p:cNvSpPr txBox="1"/>
          <p:nvPr/>
        </p:nvSpPr>
        <p:spPr>
          <a:xfrm>
            <a:off x="1569721" y="5378238"/>
            <a:ext cx="109728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Ships</a:t>
            </a:r>
          </a:p>
        </p:txBody>
      </p:sp>
      <p:pic>
        <p:nvPicPr>
          <p:cNvPr id="55" name="Graphic 54">
            <a:extLst>
              <a:ext uri="{FF2B5EF4-FFF2-40B4-BE49-F238E27FC236}">
                <a16:creationId xmlns:a16="http://schemas.microsoft.com/office/drawing/2014/main" id="{ECBB89AE-1265-438D-9F5D-8794EC92E7D6}"/>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t="4560" b="4560"/>
          <a:stretch/>
        </p:blipFill>
        <p:spPr>
          <a:xfrm>
            <a:off x="1159949" y="5395692"/>
            <a:ext cx="401854" cy="365201"/>
          </a:xfrm>
          <a:prstGeom prst="rect">
            <a:avLst/>
          </a:prstGeom>
        </p:spPr>
      </p:pic>
      <p:sp>
        <p:nvSpPr>
          <p:cNvPr id="56" name="TextBox 55">
            <a:extLst>
              <a:ext uri="{FF2B5EF4-FFF2-40B4-BE49-F238E27FC236}">
                <a16:creationId xmlns:a16="http://schemas.microsoft.com/office/drawing/2014/main" id="{5BDCF33C-FCDF-4CC2-825E-6B354B91EAE1}"/>
              </a:ext>
            </a:extLst>
          </p:cNvPr>
          <p:cNvSpPr txBox="1"/>
          <p:nvPr/>
        </p:nvSpPr>
        <p:spPr>
          <a:xfrm>
            <a:off x="1569721" y="5821835"/>
            <a:ext cx="109728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Score</a:t>
            </a:r>
          </a:p>
        </p:txBody>
      </p:sp>
      <p:pic>
        <p:nvPicPr>
          <p:cNvPr id="57" name="Graphic 56">
            <a:extLst>
              <a:ext uri="{FF2B5EF4-FFF2-40B4-BE49-F238E27FC236}">
                <a16:creationId xmlns:a16="http://schemas.microsoft.com/office/drawing/2014/main" id="{E8FF2A3C-E3AB-4B2C-BF6A-FE70B9C0CFFF}"/>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t="4560" b="4560"/>
          <a:stretch/>
        </p:blipFill>
        <p:spPr>
          <a:xfrm>
            <a:off x="1159949" y="5839289"/>
            <a:ext cx="401854" cy="365201"/>
          </a:xfrm>
          <a:prstGeom prst="rect">
            <a:avLst/>
          </a:prstGeom>
        </p:spPr>
      </p:pic>
      <p:sp>
        <p:nvSpPr>
          <p:cNvPr id="58" name="TextBox 57">
            <a:extLst>
              <a:ext uri="{FF2B5EF4-FFF2-40B4-BE49-F238E27FC236}">
                <a16:creationId xmlns:a16="http://schemas.microsoft.com/office/drawing/2014/main" id="{CA915954-5059-4FDC-90CD-AEA164B70180}"/>
              </a:ext>
            </a:extLst>
          </p:cNvPr>
          <p:cNvSpPr txBox="1"/>
          <p:nvPr/>
        </p:nvSpPr>
        <p:spPr>
          <a:xfrm>
            <a:off x="3733901" y="2793421"/>
            <a:ext cx="2103120"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Possible</a:t>
            </a:r>
            <a:r>
              <a:rPr kumimoji="0" lang="en-US" sz="2000" b="0" i="0" u="none" strike="noStrike" kern="1200" cap="none" spc="0" normalizeH="0" noProof="0" dirty="0">
                <a:ln>
                  <a:noFill/>
                </a:ln>
                <a:solidFill>
                  <a:srgbClr val="FFFFFF"/>
                </a:solidFill>
                <a:effectLst/>
                <a:uLnTx/>
                <a:uFillTx/>
                <a:latin typeface="Arial" panose="020B0604020202020204"/>
                <a:ea typeface="+mn-ea"/>
                <a:cs typeface="+mn-cs"/>
              </a:rPr>
              <a:t> </a:t>
            </a: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classes</a:t>
            </a:r>
          </a:p>
        </p:txBody>
      </p:sp>
      <p:pic>
        <p:nvPicPr>
          <p:cNvPr id="59" name="!!Graphic 27">
            <a:extLst>
              <a:ext uri="{FF2B5EF4-FFF2-40B4-BE49-F238E27FC236}">
                <a16:creationId xmlns:a16="http://schemas.microsoft.com/office/drawing/2014/main" id="{2376372B-FBB9-440E-B182-8E48DB0E767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290891" y="2980765"/>
            <a:ext cx="333196" cy="333196"/>
          </a:xfrm>
          <a:prstGeom prst="rect">
            <a:avLst/>
          </a:prstGeom>
        </p:spPr>
      </p:pic>
      <p:sp>
        <p:nvSpPr>
          <p:cNvPr id="60" name="Rectangle 59">
            <a:extLst>
              <a:ext uri="{FF2B5EF4-FFF2-40B4-BE49-F238E27FC236}">
                <a16:creationId xmlns:a16="http://schemas.microsoft.com/office/drawing/2014/main" id="{D539E894-D3B5-4EF7-B5F2-65E39BFC7EE0}"/>
              </a:ext>
            </a:extLst>
          </p:cNvPr>
          <p:cNvSpPr>
            <a:spLocks/>
          </p:cNvSpPr>
          <p:nvPr/>
        </p:nvSpPr>
        <p:spPr>
          <a:xfrm>
            <a:off x="3459254" y="3514966"/>
            <a:ext cx="2377440" cy="26517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182880" rtlCol="0" anchor="ctr"/>
          <a:lstStyle/>
          <a:p>
            <a:pPr>
              <a:lnSpc>
                <a:spcPct val="170000"/>
              </a:lnSpc>
            </a:pPr>
            <a:r>
              <a:rPr lang="en-US" sz="1400" dirty="0">
                <a:solidFill>
                  <a:srgbClr val="0000FF"/>
                </a:solidFill>
                <a:latin typeface="Consolas" panose="020B0609020204030204" pitchFamily="49" charset="0"/>
              </a:rPr>
              <a:t>class </a:t>
            </a:r>
            <a:r>
              <a:rPr lang="en-US" sz="1400" dirty="0">
                <a:solidFill>
                  <a:schemeClr val="accent3"/>
                </a:solidFill>
                <a:latin typeface="Consolas" panose="020B0609020204030204" pitchFamily="49" charset="0"/>
              </a:rPr>
              <a:t>Station</a:t>
            </a:r>
          </a:p>
          <a:p>
            <a:pPr>
              <a:lnSpc>
                <a:spcPct val="170000"/>
              </a:lnSpc>
            </a:pPr>
            <a:r>
              <a:rPr lang="en-US" sz="1400" dirty="0">
                <a:solidFill>
                  <a:srgbClr val="0000FF"/>
                </a:solidFill>
                <a:latin typeface="Consolas" panose="020B0609020204030204" pitchFamily="49" charset="0"/>
              </a:rPr>
              <a:t>class </a:t>
            </a:r>
            <a:r>
              <a:rPr lang="en-US" sz="1400" dirty="0">
                <a:solidFill>
                  <a:schemeClr val="accent3"/>
                </a:solidFill>
                <a:latin typeface="Consolas" panose="020B0609020204030204" pitchFamily="49" charset="0"/>
              </a:rPr>
              <a:t>Cannon</a:t>
            </a:r>
          </a:p>
          <a:p>
            <a:pPr>
              <a:lnSpc>
                <a:spcPct val="170000"/>
              </a:lnSpc>
            </a:pPr>
            <a:r>
              <a:rPr lang="en-US" sz="1400" dirty="0">
                <a:solidFill>
                  <a:srgbClr val="0000FF"/>
                </a:solidFill>
                <a:latin typeface="Consolas" panose="020B0609020204030204" pitchFamily="49" charset="0"/>
              </a:rPr>
              <a:t>class </a:t>
            </a:r>
            <a:r>
              <a:rPr lang="en-US" sz="1400" dirty="0">
                <a:solidFill>
                  <a:schemeClr val="accent3"/>
                </a:solidFill>
                <a:latin typeface="Consolas" panose="020B0609020204030204" pitchFamily="49" charset="0"/>
              </a:rPr>
              <a:t>Projectile</a:t>
            </a:r>
          </a:p>
          <a:p>
            <a:pPr>
              <a:lnSpc>
                <a:spcPct val="170000"/>
              </a:lnSpc>
            </a:pPr>
            <a:r>
              <a:rPr lang="en-US" sz="1400" dirty="0">
                <a:solidFill>
                  <a:srgbClr val="0000FF"/>
                </a:solidFill>
                <a:latin typeface="Consolas" panose="020B0609020204030204" pitchFamily="49" charset="0"/>
              </a:rPr>
              <a:t>class </a:t>
            </a:r>
            <a:r>
              <a:rPr lang="en-US" sz="1400" dirty="0">
                <a:solidFill>
                  <a:schemeClr val="accent3"/>
                </a:solidFill>
                <a:latin typeface="Consolas" panose="020B0609020204030204" pitchFamily="49" charset="0"/>
              </a:rPr>
              <a:t>Asteroid</a:t>
            </a:r>
          </a:p>
          <a:p>
            <a:pPr>
              <a:lnSpc>
                <a:spcPct val="170000"/>
              </a:lnSpc>
            </a:pPr>
            <a:r>
              <a:rPr lang="en-US" sz="1400" dirty="0">
                <a:solidFill>
                  <a:srgbClr val="0000FF"/>
                </a:solidFill>
                <a:latin typeface="Consolas" panose="020B0609020204030204" pitchFamily="49" charset="0"/>
              </a:rPr>
              <a:t>class </a:t>
            </a:r>
            <a:r>
              <a:rPr lang="en-US" sz="1400" dirty="0" err="1">
                <a:solidFill>
                  <a:schemeClr val="accent3"/>
                </a:solidFill>
                <a:latin typeface="Consolas" panose="020B0609020204030204" pitchFamily="49" charset="0"/>
              </a:rPr>
              <a:t>VerticalShip</a:t>
            </a:r>
            <a:endParaRPr lang="en-US" sz="1400" dirty="0">
              <a:solidFill>
                <a:schemeClr val="accent3"/>
              </a:solidFill>
              <a:latin typeface="Consolas" panose="020B0609020204030204" pitchFamily="49" charset="0"/>
            </a:endParaRPr>
          </a:p>
          <a:p>
            <a:pPr>
              <a:lnSpc>
                <a:spcPct val="170000"/>
              </a:lnSpc>
            </a:pPr>
            <a:r>
              <a:rPr lang="en-US" sz="1400" dirty="0">
                <a:solidFill>
                  <a:srgbClr val="0000FF"/>
                </a:solidFill>
                <a:latin typeface="Consolas" panose="020B0609020204030204" pitchFamily="49" charset="0"/>
              </a:rPr>
              <a:t>class </a:t>
            </a:r>
            <a:r>
              <a:rPr lang="en-US" sz="1400" dirty="0" err="1">
                <a:solidFill>
                  <a:schemeClr val="accent3"/>
                </a:solidFill>
                <a:latin typeface="Consolas" panose="020B0609020204030204" pitchFamily="49" charset="0"/>
              </a:rPr>
              <a:t>HorizontalShip</a:t>
            </a:r>
            <a:endParaRPr lang="en-US" sz="1400" dirty="0">
              <a:solidFill>
                <a:schemeClr val="accent3"/>
              </a:solidFill>
              <a:latin typeface="Consolas" panose="020B0609020204030204" pitchFamily="49" charset="0"/>
            </a:endParaRPr>
          </a:p>
          <a:p>
            <a:pPr>
              <a:lnSpc>
                <a:spcPct val="170000"/>
              </a:lnSpc>
            </a:pPr>
            <a:r>
              <a:rPr lang="en-US" sz="1400" dirty="0">
                <a:solidFill>
                  <a:srgbClr val="0000FF"/>
                </a:solidFill>
                <a:latin typeface="Consolas" panose="020B0609020204030204" pitchFamily="49" charset="0"/>
              </a:rPr>
              <a:t>class </a:t>
            </a:r>
            <a:r>
              <a:rPr lang="en-US" sz="1400" dirty="0" err="1">
                <a:solidFill>
                  <a:schemeClr val="accent3"/>
                </a:solidFill>
                <a:latin typeface="Consolas" panose="020B0609020204030204" pitchFamily="49" charset="0"/>
              </a:rPr>
              <a:t>ScoreDisplay</a:t>
            </a:r>
            <a:endParaRPr lang="en-US" sz="1400" dirty="0">
              <a:solidFill>
                <a:schemeClr val="accent3"/>
              </a:solidFill>
              <a:latin typeface="Consolas" panose="020B0609020204030204" pitchFamily="49" charset="0"/>
            </a:endParaRPr>
          </a:p>
        </p:txBody>
      </p:sp>
      <p:sp>
        <p:nvSpPr>
          <p:cNvPr id="61" name="Rectangle 60">
            <a:extLst>
              <a:ext uri="{FF2B5EF4-FFF2-40B4-BE49-F238E27FC236}">
                <a16:creationId xmlns:a16="http://schemas.microsoft.com/office/drawing/2014/main" id="{771AF128-2174-4A0F-8F77-00A348C00F70}"/>
              </a:ext>
              <a:ext uri="{C183D7F6-B498-43B3-948B-1728B52AA6E4}">
                <adec:decorative xmlns:adec="http://schemas.microsoft.com/office/drawing/2017/decorative" val="1"/>
              </a:ext>
            </a:extLst>
          </p:cNvPr>
          <p:cNvSpPr>
            <a:spLocks/>
          </p:cNvSpPr>
          <p:nvPr/>
        </p:nvSpPr>
        <p:spPr>
          <a:xfrm>
            <a:off x="3359073" y="3514966"/>
            <a:ext cx="100182" cy="26517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63" name="Arrow: Right 62">
            <a:extLst>
              <a:ext uri="{FF2B5EF4-FFF2-40B4-BE49-F238E27FC236}">
                <a16:creationId xmlns:a16="http://schemas.microsoft.com/office/drawing/2014/main" id="{B9186875-FCF5-467A-B988-9C7BB770EC79}"/>
              </a:ext>
              <a:ext uri="{C183D7F6-B498-43B3-948B-1728B52AA6E4}">
                <adec:decorative xmlns:adec="http://schemas.microsoft.com/office/drawing/2017/decorative" val="1"/>
              </a:ext>
            </a:extLst>
          </p:cNvPr>
          <p:cNvSpPr>
            <a:spLocks/>
          </p:cNvSpPr>
          <p:nvPr/>
        </p:nvSpPr>
        <p:spPr>
          <a:xfrm>
            <a:off x="4091828" y="1920088"/>
            <a:ext cx="1744866" cy="594360"/>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15514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fade">
                                      <p:cBhvr>
                                        <p:cTn id="23" dur="500"/>
                                        <p:tgtEl>
                                          <p:spTgt spid="4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par>
                                <p:cTn id="64" presetID="10" presetClass="entr" presetSubtype="0" fill="hold" nodeType="withEffect">
                                  <p:stCondLst>
                                    <p:cond delay="0"/>
                                  </p:stCondLst>
                                  <p:childTnLst>
                                    <p:set>
                                      <p:cBhvr>
                                        <p:cTn id="65" dur="1" fill="hold">
                                          <p:stCondLst>
                                            <p:cond delay="0"/>
                                          </p:stCondLst>
                                        </p:cTn>
                                        <p:tgtEl>
                                          <p:spTgt spid="51"/>
                                        </p:tgtEl>
                                        <p:attrNameLst>
                                          <p:attrName>style.visibility</p:attrName>
                                        </p:attrNameLst>
                                      </p:cBhvr>
                                      <p:to>
                                        <p:strVal val="visible"/>
                                      </p:to>
                                    </p:set>
                                    <p:animEffect transition="in" filter="fade">
                                      <p:cBhvr>
                                        <p:cTn id="66" dur="500"/>
                                        <p:tgtEl>
                                          <p:spTgt spid="5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animEffect transition="in" filter="fade">
                                      <p:cBhvr>
                                        <p:cTn id="69" dur="500"/>
                                        <p:tgtEl>
                                          <p:spTgt spid="52"/>
                                        </p:tgtEl>
                                      </p:cBhvr>
                                    </p:animEffect>
                                  </p:childTnLst>
                                </p:cTn>
                              </p:par>
                              <p:par>
                                <p:cTn id="70" presetID="10" presetClass="entr" presetSubtype="0" fill="hold"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par>
                                <p:cTn id="76" presetID="10" presetClass="entr" presetSubtype="0" fill="hold" nodeType="with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6"/>
                                        </p:tgtEl>
                                        <p:attrNameLst>
                                          <p:attrName>style.visibility</p:attrName>
                                        </p:attrNameLst>
                                      </p:cBhvr>
                                      <p:to>
                                        <p:strVal val="visible"/>
                                      </p:to>
                                    </p:set>
                                    <p:animEffect transition="in" filter="fade">
                                      <p:cBhvr>
                                        <p:cTn id="81" dur="500"/>
                                        <p:tgtEl>
                                          <p:spTgt spid="56"/>
                                        </p:tgtEl>
                                      </p:cBhvr>
                                    </p:animEffect>
                                  </p:childTnLst>
                                </p:cTn>
                              </p:par>
                              <p:par>
                                <p:cTn id="82" presetID="10" presetClass="entr" presetSubtype="0" fill="hold" nodeType="with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fade">
                                      <p:cBhvr>
                                        <p:cTn id="84" dur="500"/>
                                        <p:tgtEl>
                                          <p:spTgt spid="57"/>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500"/>
                                        <p:tgtEl>
                                          <p:spTgt spid="5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8" grpId="0" animBg="1"/>
      <p:bldP spid="39" grpId="0" animBg="1"/>
      <p:bldP spid="43" grpId="0" animBg="1"/>
      <p:bldP spid="44" grpId="0" animBg="1"/>
      <p:bldP spid="21" grpId="0" animBg="1"/>
      <p:bldP spid="22" grpId="0" animBg="1"/>
      <p:bldP spid="33" grpId="0" animBg="1"/>
      <p:bldP spid="36" grpId="0" animBg="1"/>
      <p:bldP spid="37" grpId="0" animBg="1"/>
      <p:bldP spid="45" grpId="0"/>
      <p:bldP spid="47" grpId="0"/>
      <p:bldP spid="48" grpId="0"/>
      <p:bldP spid="50" grpId="0"/>
      <p:bldP spid="52" grpId="0"/>
      <p:bldP spid="54" grpId="0"/>
      <p:bldP spid="56" grpId="0"/>
      <p:bldP spid="58" grpId="0"/>
      <p:bldP spid="60" grpId="0" animBg="1"/>
      <p:bldP spid="6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4937760" cy="867930"/>
          </a:xfrm>
        </p:spPr>
        <p:txBody>
          <a:bodyPr/>
          <a:lstStyle/>
          <a:p>
            <a:r>
              <a:rPr lang="en-US" sz="2800" dirty="0">
                <a:solidFill>
                  <a:schemeClr val="bg1"/>
                </a:solidFill>
              </a:rPr>
              <a:t>Even Simple Programs Can Have a Lot of Classes</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a:extLst>
              <a:ext uri="{28A0092B-C50C-407E-A947-70E740481C1C}">
                <a14:useLocalDpi xmlns:a14="http://schemas.microsoft.com/office/drawing/2010/main" val="0"/>
              </a:ext>
            </a:extLst>
          </a:blip>
          <a:srcRect l="4388" r="7856"/>
          <a:stretch/>
        </p:blipFill>
        <p:spPr>
          <a:xfrm>
            <a:off x="6096000" y="0"/>
            <a:ext cx="6095999" cy="6858000"/>
          </a:xfrm>
        </p:spPr>
      </p:pic>
      <p:pic>
        <p:nvPicPr>
          <p:cNvPr id="35" name="Picture 34" descr="Image of a video game set in space with a space station with a cannon, asteroids, spaceships, and a score counter that reads &quot;Score: 125&quot;.">
            <a:extLst>
              <a:ext uri="{FF2B5EF4-FFF2-40B4-BE49-F238E27FC236}">
                <a16:creationId xmlns:a16="http://schemas.microsoft.com/office/drawing/2014/main" id="{A2008101-3631-463E-9C25-60B463CB0664}"/>
              </a:ext>
            </a:extLst>
          </p:cNvPr>
          <p:cNvPicPr>
            <a:picLocks noChangeAspect="1"/>
          </p:cNvPicPr>
          <p:nvPr/>
        </p:nvPicPr>
        <p:blipFill>
          <a:blip r:embed="rId5"/>
          <a:stretch>
            <a:fillRect/>
          </a:stretch>
        </p:blipFill>
        <p:spPr>
          <a:xfrm>
            <a:off x="1636789" y="1600200"/>
            <a:ext cx="2889478" cy="4605104"/>
          </a:xfrm>
          <a:prstGeom prst="rect">
            <a:avLst/>
          </a:prstGeom>
          <a:ln w="12700">
            <a:solidFill>
              <a:schemeClr val="accent4"/>
            </a:solidFill>
          </a:ln>
          <a:effectLst>
            <a:outerShdw blurRad="50800" dist="38100" dir="5400000" algn="t" rotWithShape="0">
              <a:prstClr val="black">
                <a:alpha val="40000"/>
              </a:prstClr>
            </a:outerShdw>
          </a:effectLst>
        </p:spPr>
      </p:pic>
    </p:spTree>
    <p:custDataLst>
      <p:tags r:id="rId1"/>
    </p:custDataLst>
    <p:extLst>
      <p:ext uri="{BB962C8B-B14F-4D97-AF65-F5344CB8AC3E}">
        <p14:creationId xmlns:p14="http://schemas.microsoft.com/office/powerpoint/2010/main" val="1375489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Class Components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600200"/>
            <a:ext cx="10786574"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a:t>
            </a:r>
            <a:r>
              <a:rPr lang="en-US" sz="2000" dirty="0">
                <a:solidFill>
                  <a:schemeClr val="accent3"/>
                </a:solidFill>
                <a:latin typeface="Consolas" panose="020B0609020204030204" pitchFamily="49" charset="0"/>
              </a:rPr>
              <a:t>Person</a:t>
            </a:r>
          </a:p>
          <a:p>
            <a:pPr defTabSz="457200"/>
            <a:r>
              <a:rPr lang="en-US" sz="2000" dirty="0">
                <a:solidFill>
                  <a:srgbClr val="000000"/>
                </a:solidFill>
                <a:latin typeface="Consolas" panose="020B0609020204030204" pitchFamily="49" charset="0"/>
              </a:rPr>
              <a:t>{</a:t>
            </a:r>
          </a:p>
          <a:p>
            <a:pPr defTabSz="457200"/>
            <a:r>
              <a:rPr lang="en-US" sz="2000" dirty="0">
                <a:solidFill>
                  <a:srgbClr val="2B91AF"/>
                </a:solidFill>
                <a:latin typeface="Consolas" panose="020B0609020204030204" pitchFamily="49" charset="0"/>
              </a:rPr>
              <a:t>	</a:t>
            </a:r>
            <a:r>
              <a:rPr lang="en-US" sz="2000" dirty="0">
                <a:solidFill>
                  <a:schemeClr val="accent3"/>
                </a:solidFill>
                <a:latin typeface="Consolas" panose="020B0609020204030204" pitchFamily="49" charset="0"/>
              </a:rPr>
              <a:t>string</a:t>
            </a:r>
            <a:r>
              <a:rPr lang="en-US" sz="2000" dirty="0">
                <a:solidFill>
                  <a:srgbClr val="000000"/>
                </a:solidFill>
                <a:latin typeface="Consolas" panose="020B0609020204030204" pitchFamily="49" charset="0"/>
              </a:rPr>
              <a:t> name;</a:t>
            </a:r>
          </a:p>
          <a:p>
            <a:pPr defTabSz="457200"/>
            <a:r>
              <a:rPr lang="en-US" sz="2000" dirty="0">
                <a:solidFill>
                  <a:srgbClr val="0000FF"/>
                </a:solidFill>
                <a:latin typeface="Consolas" panose="020B0609020204030204" pitchFamily="49" charset="0"/>
              </a:rPr>
              <a:t>	int</a:t>
            </a:r>
            <a:r>
              <a:rPr lang="en-US" sz="2000" dirty="0">
                <a:solidFill>
                  <a:srgbClr val="000000"/>
                </a:solidFill>
                <a:latin typeface="Consolas" panose="020B0609020204030204" pitchFamily="49" charset="0"/>
              </a:rPr>
              <a:t> age;</a:t>
            </a:r>
          </a:p>
          <a:p>
            <a:pPr defTabSz="457200"/>
            <a:r>
              <a:rPr lang="en-US" sz="2000" dirty="0">
                <a:solidFill>
                  <a:srgbClr val="0000FF"/>
                </a:solidFill>
                <a:latin typeface="Consolas" panose="020B0609020204030204" pitchFamily="49" charset="0"/>
              </a:rPr>
              <a:t>	float</a:t>
            </a:r>
            <a:r>
              <a:rPr lang="en-US" sz="2000" dirty="0">
                <a:solidFill>
                  <a:srgbClr val="000000"/>
                </a:solidFill>
                <a:latin typeface="Consolas" panose="020B0609020204030204" pitchFamily="49" charset="0"/>
              </a:rPr>
              <a:t> salary;</a:t>
            </a:r>
          </a:p>
          <a:p>
            <a:pPr defTabSz="457200"/>
            <a:endParaRPr lang="en-US" sz="2000" dirty="0">
              <a:solidFill>
                <a:srgbClr val="000000"/>
              </a:solidFill>
              <a:latin typeface="Consolas" panose="020B0609020204030204" pitchFamily="49" charset="0"/>
            </a:endParaRPr>
          </a:p>
          <a:p>
            <a:pPr defTabSz="457200"/>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a:t>
            </a:r>
          </a:p>
          <a:p>
            <a:pPr defTabSz="457200"/>
            <a:r>
              <a:rPr lang="en-US" sz="2000" dirty="0">
                <a:solidFill>
                  <a:srgbClr val="2B91AF"/>
                </a:solidFill>
                <a:latin typeface="Consolas" panose="020B0609020204030204" pitchFamily="49" charset="0"/>
              </a:rPr>
              <a:t>	</a:t>
            </a:r>
            <a:r>
              <a:rPr lang="en-US" sz="2000" dirty="0">
                <a:solidFill>
                  <a:srgbClr val="000000"/>
                </a:solidFill>
                <a:latin typeface="Consolas" panose="020B0609020204030204" pitchFamily="49" charset="0"/>
              </a:rPr>
              <a:t>Person();</a:t>
            </a:r>
          </a:p>
          <a:p>
            <a:pPr defTabSz="457200"/>
            <a:r>
              <a:rPr lang="en-US" sz="2000" dirty="0">
                <a:solidFill>
                  <a:srgbClr val="000000"/>
                </a:solidFill>
                <a:latin typeface="Consolas" panose="020B0609020204030204" pitchFamily="49" charset="0"/>
              </a:rPr>
              <a:t>	Person(</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 </a:t>
            </a:r>
            <a:r>
              <a:rPr lang="en-US" sz="2000" dirty="0">
                <a:solidFill>
                  <a:srgbClr val="0000FF"/>
                </a:solidFill>
                <a:latin typeface="Consolas" panose="020B0609020204030204" pitchFamily="49" charset="0"/>
              </a:rPr>
              <a:t>float</a:t>
            </a:r>
            <a:r>
              <a:rPr lang="en-US" sz="2000" dirty="0">
                <a:solidFill>
                  <a:srgbClr val="000000"/>
                </a:solidFill>
                <a:latin typeface="Consolas" panose="020B0609020204030204" pitchFamily="49" charset="0"/>
              </a:rPr>
              <a:t> s, </a:t>
            </a:r>
            <a:r>
              <a:rPr lang="en-US" sz="2000" dirty="0">
                <a:solidFill>
                  <a:schemeClr val="accent3"/>
                </a:solidFill>
                <a:latin typeface="Consolas" panose="020B0609020204030204" pitchFamily="49" charset="0"/>
              </a:rPr>
              <a:t>string</a:t>
            </a:r>
            <a:r>
              <a:rPr lang="en-US" sz="2000" dirty="0">
                <a:solidFill>
                  <a:srgbClr val="000000"/>
                </a:solidFill>
                <a:latin typeface="Consolas" panose="020B0609020204030204" pitchFamily="49" charset="0"/>
              </a:rPr>
              <a:t> n);</a:t>
            </a:r>
          </a:p>
          <a:p>
            <a:pPr defTabSz="457200"/>
            <a:r>
              <a:rPr lang="en-US" sz="2000" dirty="0">
                <a:solidFill>
                  <a:srgbClr val="0000FF"/>
                </a:solidFill>
                <a:latin typeface="Consolas" panose="020B0609020204030204" pitchFamily="49" charset="0"/>
              </a:rPr>
              <a:t>	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GetAge</a:t>
            </a:r>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float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GetSalary</a:t>
            </a:r>
            <a:r>
              <a:rPr lang="en-US" sz="2000" dirty="0">
                <a:solidFill>
                  <a:srgbClr val="000000"/>
                </a:solidFill>
                <a:latin typeface="Consolas" panose="020B0609020204030204" pitchFamily="49" charset="0"/>
              </a:rPr>
              <a:t>();</a:t>
            </a:r>
            <a:endParaRPr lang="en-US" sz="2000" dirty="0">
              <a:solidFill>
                <a:srgbClr val="008000"/>
              </a:solidFill>
              <a:latin typeface="Consolas" panose="020B0609020204030204" pitchFamily="49" charset="0"/>
            </a:endParaRPr>
          </a:p>
          <a:p>
            <a:pPr defTabSz="457200"/>
            <a:r>
              <a:rPr lang="en-US" sz="2000" dirty="0">
                <a:solidFill>
                  <a:srgbClr val="008000"/>
                </a:solidFill>
                <a:latin typeface="Consolas" panose="020B0609020204030204" pitchFamily="49" charset="0"/>
              </a:rPr>
              <a:t>	</a:t>
            </a:r>
            <a:r>
              <a:rPr lang="en-US" sz="2000" dirty="0">
                <a:solidFill>
                  <a:srgbClr val="0000FF"/>
                </a:solidFill>
                <a:latin typeface="Consolas" panose="020B0609020204030204" pitchFamily="49" charset="0"/>
              </a:rPr>
              <a:t>void </a:t>
            </a:r>
            <a:r>
              <a:rPr lang="en-US" sz="2000" dirty="0" err="1">
                <a:solidFill>
                  <a:srgbClr val="000000"/>
                </a:solidFill>
                <a:latin typeface="Consolas" panose="020B0609020204030204" pitchFamily="49" charset="0"/>
              </a:rPr>
              <a:t>GiveRaise</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float</a:t>
            </a:r>
            <a:r>
              <a:rPr lang="en-US" sz="2000" dirty="0">
                <a:solidFill>
                  <a:srgbClr val="000000"/>
                </a:solidFill>
                <a:latin typeface="Consolas" panose="020B0609020204030204" pitchFamily="49" charset="0"/>
              </a:rPr>
              <a:t> percent);</a:t>
            </a:r>
          </a:p>
          <a:p>
            <a:pPr defTabSz="457200"/>
            <a:r>
              <a:rPr lang="en-US" sz="2000" dirty="0">
                <a:solidFill>
                  <a:srgbClr val="000000"/>
                </a:solidFill>
                <a:latin typeface="Consolas" panose="020B0609020204030204" pitchFamily="49" charset="0"/>
              </a:rPr>
              <a:t>};</a:t>
            </a:r>
            <a:endParaRPr lang="en-US" sz="20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9" name="Straight Connector 18">
            <a:extLst>
              <a:ext uri="{FF2B5EF4-FFF2-40B4-BE49-F238E27FC236}">
                <a16:creationId xmlns:a16="http://schemas.microsoft.com/office/drawing/2014/main" id="{B10CD1C6-8032-4BAC-9DE2-24856C1A5E46}"/>
              </a:ext>
              <a:ext uri="{C183D7F6-B498-43B3-948B-1728B52AA6E4}">
                <adec:decorative xmlns:adec="http://schemas.microsoft.com/office/drawing/2017/decorative" val="1"/>
              </a:ext>
            </a:extLst>
          </p:cNvPr>
          <p:cNvCxnSpPr>
            <a:stCxn id="8" idx="3"/>
            <a:endCxn id="7" idx="1"/>
          </p:cNvCxnSpPr>
          <p:nvPr/>
        </p:nvCxnSpPr>
        <p:spPr>
          <a:xfrm>
            <a:off x="3197224" y="2999421"/>
            <a:ext cx="61603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7A54538-93B6-45E7-BDF9-00ECAB91976F}"/>
              </a:ext>
            </a:extLst>
          </p:cNvPr>
          <p:cNvSpPr/>
          <p:nvPr/>
        </p:nvSpPr>
        <p:spPr>
          <a:xfrm>
            <a:off x="3813256" y="2222181"/>
            <a:ext cx="3383280" cy="15544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b="1" dirty="0">
                <a:solidFill>
                  <a:schemeClr val="accent2"/>
                </a:solidFill>
                <a:cs typeface="Calibri" panose="020F0502020204030204" pitchFamily="34" charset="0"/>
              </a:rPr>
              <a:t>Member variables</a:t>
            </a:r>
            <a:r>
              <a:rPr lang="en-US" dirty="0">
                <a:solidFill>
                  <a:schemeClr val="tx1"/>
                </a:solidFill>
                <a:cs typeface="Calibri" panose="020F0502020204030204" pitchFamily="34" charset="0"/>
              </a:rPr>
              <a:t>: </a:t>
            </a:r>
            <a:br>
              <a:rPr lang="en-US" dirty="0">
                <a:solidFill>
                  <a:schemeClr val="tx1"/>
                </a:solidFill>
                <a:cs typeface="Calibri" panose="020F0502020204030204" pitchFamily="34" charset="0"/>
              </a:rPr>
            </a:br>
            <a:r>
              <a:rPr lang="en-US" dirty="0">
                <a:solidFill>
                  <a:schemeClr val="tx1"/>
                </a:solidFill>
                <a:cs typeface="Calibri" panose="020F0502020204030204" pitchFamily="34" charset="0"/>
              </a:rPr>
              <a:t>The data your class is storing</a:t>
            </a:r>
          </a:p>
          <a:p>
            <a:endParaRPr lang="en-US" dirty="0">
              <a:solidFill>
                <a:schemeClr val="tx1"/>
              </a:solidFill>
              <a:cs typeface="Calibri" panose="020F0502020204030204" pitchFamily="34" charset="0"/>
            </a:endParaRPr>
          </a:p>
          <a:p>
            <a:r>
              <a:rPr lang="en-US" dirty="0">
                <a:solidFill>
                  <a:schemeClr val="tx1"/>
                </a:solidFill>
                <a:cs typeface="Calibri" panose="020F0502020204030204" pitchFamily="34" charset="0"/>
              </a:rPr>
              <a:t>Some languages may call these “fields” or “properties”.</a:t>
            </a:r>
          </a:p>
        </p:txBody>
      </p:sp>
      <p:sp>
        <p:nvSpPr>
          <p:cNvPr id="8" name="Rectangle 7">
            <a:extLst>
              <a:ext uri="{FF2B5EF4-FFF2-40B4-BE49-F238E27FC236}">
                <a16:creationId xmlns:a16="http://schemas.microsoft.com/office/drawing/2014/main" id="{A8183DBA-6BDF-4689-A630-626940AE4209}"/>
              </a:ext>
              <a:ext uri="{C183D7F6-B498-43B3-948B-1728B52AA6E4}">
                <adec:decorative xmlns:adec="http://schemas.microsoft.com/office/drawing/2017/decorative" val="1"/>
              </a:ext>
            </a:extLst>
          </p:cNvPr>
          <p:cNvSpPr/>
          <p:nvPr/>
        </p:nvSpPr>
        <p:spPr>
          <a:xfrm>
            <a:off x="1305561" y="2496501"/>
            <a:ext cx="1891663" cy="10058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5716ED61-50F3-45D2-A6A2-574C5F58CD8B}"/>
              </a:ext>
              <a:ext uri="{C183D7F6-B498-43B3-948B-1728B52AA6E4}">
                <adec:decorative xmlns:adec="http://schemas.microsoft.com/office/drawing/2017/decorative" val="1"/>
              </a:ext>
            </a:extLst>
          </p:cNvPr>
          <p:cNvCxnSpPr>
            <a:cxnSpLocks/>
            <a:stCxn id="23" idx="1"/>
            <a:endCxn id="24" idx="3"/>
          </p:cNvCxnSpPr>
          <p:nvPr/>
        </p:nvCxnSpPr>
        <p:spPr>
          <a:xfrm rot="10800000" flipV="1">
            <a:off x="1885950" y="3643629"/>
            <a:ext cx="1982588" cy="254397"/>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1A1A51D-09DD-42E8-B1F8-AC62C40C17F8}"/>
              </a:ext>
              <a:ext uri="{C183D7F6-B498-43B3-948B-1728B52AA6E4}">
                <adec:decorative xmlns:adec="http://schemas.microsoft.com/office/drawing/2017/decorative" val="1"/>
              </a:ext>
            </a:extLst>
          </p:cNvPr>
          <p:cNvSpPr/>
          <p:nvPr/>
        </p:nvSpPr>
        <p:spPr>
          <a:xfrm>
            <a:off x="822961" y="3732053"/>
            <a:ext cx="1062989"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738B29CF-A363-4A3D-9CC0-6DADC68571B3}"/>
              </a:ext>
              <a:ext uri="{C183D7F6-B498-43B3-948B-1728B52AA6E4}">
                <adec:decorative xmlns:adec="http://schemas.microsoft.com/office/drawing/2017/decorative" val="1"/>
              </a:ext>
            </a:extLst>
          </p:cNvPr>
          <p:cNvCxnSpPr>
            <a:cxnSpLocks/>
            <a:stCxn id="35" idx="3"/>
            <a:endCxn id="34" idx="1"/>
          </p:cNvCxnSpPr>
          <p:nvPr/>
        </p:nvCxnSpPr>
        <p:spPr>
          <a:xfrm flipV="1">
            <a:off x="5981700" y="4818181"/>
            <a:ext cx="203281"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DBD3445-CF96-4659-ABF6-8F6E5B86E28F}"/>
              </a:ext>
            </a:extLst>
          </p:cNvPr>
          <p:cNvSpPr/>
          <p:nvPr/>
        </p:nvSpPr>
        <p:spPr>
          <a:xfrm>
            <a:off x="6184981" y="4040941"/>
            <a:ext cx="4389120" cy="15544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b="1" dirty="0">
                <a:solidFill>
                  <a:schemeClr val="accent2"/>
                </a:solidFill>
                <a:cs typeface="Calibri" panose="020F0502020204030204" pitchFamily="34" charset="0"/>
              </a:rPr>
              <a:t>Member functions</a:t>
            </a:r>
            <a:r>
              <a:rPr lang="en-US" dirty="0">
                <a:solidFill>
                  <a:schemeClr val="tx1"/>
                </a:solidFill>
                <a:cs typeface="Calibri" panose="020F0502020204030204" pitchFamily="34" charset="0"/>
              </a:rPr>
              <a:t>: </a:t>
            </a:r>
            <a:br>
              <a:rPr lang="en-US" dirty="0">
                <a:solidFill>
                  <a:schemeClr val="tx1"/>
                </a:solidFill>
                <a:cs typeface="Calibri" panose="020F0502020204030204" pitchFamily="34" charset="0"/>
              </a:rPr>
            </a:br>
            <a:r>
              <a:rPr lang="en-US" dirty="0">
                <a:solidFill>
                  <a:schemeClr val="tx1"/>
                </a:solidFill>
                <a:cs typeface="Calibri" panose="020F0502020204030204" pitchFamily="34" charset="0"/>
              </a:rPr>
              <a:t>These allow you to operate on the data</a:t>
            </a:r>
          </a:p>
          <a:p>
            <a:endParaRPr lang="en-US" dirty="0">
              <a:solidFill>
                <a:schemeClr val="tx1"/>
              </a:solidFill>
              <a:cs typeface="Calibri" panose="020F0502020204030204" pitchFamily="34" charset="0"/>
            </a:endParaRPr>
          </a:p>
          <a:p>
            <a:r>
              <a:rPr lang="en-US" dirty="0">
                <a:solidFill>
                  <a:schemeClr val="tx1"/>
                </a:solidFill>
                <a:cs typeface="Calibri" panose="020F0502020204030204" pitchFamily="34" charset="0"/>
              </a:rPr>
              <a:t>Some languages may call these “methods” or “procedures”.</a:t>
            </a:r>
          </a:p>
        </p:txBody>
      </p:sp>
      <p:sp>
        <p:nvSpPr>
          <p:cNvPr id="23" name="Rectangle 22">
            <a:extLst>
              <a:ext uri="{FF2B5EF4-FFF2-40B4-BE49-F238E27FC236}">
                <a16:creationId xmlns:a16="http://schemas.microsoft.com/office/drawing/2014/main" id="{6AA847D2-F523-4BDE-94B2-C25816837AB9}"/>
              </a:ext>
            </a:extLst>
          </p:cNvPr>
          <p:cNvSpPr/>
          <p:nvPr/>
        </p:nvSpPr>
        <p:spPr>
          <a:xfrm>
            <a:off x="3868538" y="3003550"/>
            <a:ext cx="3657600" cy="12801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b="1" dirty="0">
                <a:solidFill>
                  <a:schemeClr val="accent2"/>
                </a:solidFill>
                <a:cs typeface="Calibri" panose="020F0502020204030204" pitchFamily="34" charset="0"/>
              </a:rPr>
              <a:t>Accessibility Keyword</a:t>
            </a:r>
            <a:r>
              <a:rPr lang="en-US" dirty="0">
                <a:solidFill>
                  <a:schemeClr val="tx1"/>
                </a:solidFill>
                <a:cs typeface="Calibri" panose="020F0502020204030204" pitchFamily="34" charset="0"/>
              </a:rPr>
              <a:t>: </a:t>
            </a:r>
            <a:br>
              <a:rPr lang="en-US" dirty="0">
                <a:solidFill>
                  <a:schemeClr val="tx1"/>
                </a:solidFill>
                <a:cs typeface="Calibri" panose="020F0502020204030204" pitchFamily="34" charset="0"/>
              </a:rPr>
            </a:br>
            <a:r>
              <a:rPr lang="en-US" dirty="0">
                <a:solidFill>
                  <a:schemeClr val="tx1"/>
                </a:solidFill>
                <a:cs typeface="Calibri" panose="020F0502020204030204" pitchFamily="34" charset="0"/>
              </a:rPr>
              <a:t>Defines a region of public, private, or protected accessibility (more on this soon)</a:t>
            </a:r>
          </a:p>
        </p:txBody>
      </p:sp>
      <p:sp>
        <p:nvSpPr>
          <p:cNvPr id="35" name="Rectangle 34">
            <a:extLst>
              <a:ext uri="{FF2B5EF4-FFF2-40B4-BE49-F238E27FC236}">
                <a16:creationId xmlns:a16="http://schemas.microsoft.com/office/drawing/2014/main" id="{86CEB14A-106A-48C0-B932-7D806B241FAB}"/>
              </a:ext>
              <a:ext uri="{C183D7F6-B498-43B3-948B-1728B52AA6E4}">
                <adec:decorative xmlns:adec="http://schemas.microsoft.com/office/drawing/2017/decorative" val="1"/>
              </a:ext>
            </a:extLst>
          </p:cNvPr>
          <p:cNvSpPr/>
          <p:nvPr/>
        </p:nvSpPr>
        <p:spPr>
          <a:xfrm>
            <a:off x="1286511" y="4005501"/>
            <a:ext cx="4695189" cy="1625361"/>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195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xit" presetSubtype="0" fill="hold" grpId="1" nodeType="with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8"/>
                                        </p:tgtEl>
                                      </p:cBhvr>
                                    </p:animEffect>
                                    <p:set>
                                      <p:cBhvr>
                                        <p:cTn id="30" dur="1" fill="hold">
                                          <p:stCondLst>
                                            <p:cond delay="499"/>
                                          </p:stCondLst>
                                        </p:cTn>
                                        <p:tgtEl>
                                          <p:spTgt spid="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9"/>
                                        </p:tgtEl>
                                      </p:cBhvr>
                                    </p:animEffect>
                                    <p:set>
                                      <p:cBhvr>
                                        <p:cTn id="33" dur="1" fill="hold">
                                          <p:stCondLst>
                                            <p:cond delay="499"/>
                                          </p:stCondLst>
                                        </p:cTn>
                                        <p:tgtEl>
                                          <p:spTgt spid="19"/>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xit" presetSubtype="0" fill="hold" grpId="1" nodeType="withEffect">
                                  <p:stCondLst>
                                    <p:cond delay="0"/>
                                  </p:stCondLst>
                                  <p:childTnLst>
                                    <p:animEffect transition="out" filter="fade">
                                      <p:cBhvr>
                                        <p:cTn id="46" dur="500"/>
                                        <p:tgtEl>
                                          <p:spTgt spid="34"/>
                                        </p:tgtEl>
                                      </p:cBhvr>
                                    </p:animEffect>
                                    <p:set>
                                      <p:cBhvr>
                                        <p:cTn id="47" dur="1" fill="hold">
                                          <p:stCondLst>
                                            <p:cond delay="499"/>
                                          </p:stCondLst>
                                        </p:cTn>
                                        <p:tgtEl>
                                          <p:spTgt spid="34"/>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35"/>
                                        </p:tgtEl>
                                      </p:cBhvr>
                                    </p:animEffect>
                                    <p:set>
                                      <p:cBhvr>
                                        <p:cTn id="50" dur="1" fill="hold">
                                          <p:stCondLst>
                                            <p:cond delay="499"/>
                                          </p:stCondLst>
                                        </p:cTn>
                                        <p:tgtEl>
                                          <p:spTgt spid="35"/>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33"/>
                                        </p:tgtEl>
                                      </p:cBhvr>
                                    </p:animEffect>
                                    <p:set>
                                      <p:cBhvr>
                                        <p:cTn id="53"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24" grpId="0" animBg="1"/>
      <p:bldP spid="34" grpId="0" animBg="1"/>
      <p:bldP spid="34" grpId="1" animBg="1"/>
      <p:bldP spid="23" grpId="0" animBg="1"/>
      <p:bldP spid="35" grpId="0" animBg="1"/>
      <p:bldP spid="3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Key Functions in a Class</a:t>
            </a:r>
          </a:p>
        </p:txBody>
      </p:sp>
      <p:sp>
        <p:nvSpPr>
          <p:cNvPr id="14" name="TextBox 13">
            <a:extLst>
              <a:ext uri="{FF2B5EF4-FFF2-40B4-BE49-F238E27FC236}">
                <a16:creationId xmlns:a16="http://schemas.microsoft.com/office/drawing/2014/main" id="{7FC550FD-D2B8-40C0-BB44-C51B1F1180A3}"/>
              </a:ext>
            </a:extLst>
          </p:cNvPr>
          <p:cNvSpPr txBox="1"/>
          <p:nvPr/>
        </p:nvSpPr>
        <p:spPr>
          <a:xfrm>
            <a:off x="1055658" y="1316312"/>
            <a:ext cx="5029200" cy="10156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Accessors</a:t>
            </a: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 </a:t>
            </a:r>
            <a:b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“Get” functions, retrieve something from the class</a:t>
            </a:r>
          </a:p>
        </p:txBody>
      </p:sp>
      <p:pic>
        <p:nvPicPr>
          <p:cNvPr id="15" name="!!Graphic 27">
            <a:extLst>
              <a:ext uri="{FF2B5EF4-FFF2-40B4-BE49-F238E27FC236}">
                <a16:creationId xmlns:a16="http://schemas.microsoft.com/office/drawing/2014/main" id="{2F79E73F-43B8-4863-90FA-48F848FFD51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1657545"/>
            <a:ext cx="333196" cy="333196"/>
          </a:xfrm>
          <a:prstGeom prst="rect">
            <a:avLst/>
          </a:prstGeom>
        </p:spPr>
      </p:pic>
      <p:sp>
        <p:nvSpPr>
          <p:cNvPr id="16" name="TextBox 15">
            <a:extLst>
              <a:ext uri="{FF2B5EF4-FFF2-40B4-BE49-F238E27FC236}">
                <a16:creationId xmlns:a16="http://schemas.microsoft.com/office/drawing/2014/main" id="{7796794B-67AF-406A-AA17-EEACD6B74E5A}"/>
              </a:ext>
            </a:extLst>
          </p:cNvPr>
          <p:cNvSpPr txBox="1"/>
          <p:nvPr/>
        </p:nvSpPr>
        <p:spPr>
          <a:xfrm>
            <a:off x="1055658" y="3626514"/>
            <a:ext cx="4846320" cy="1015663"/>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Mutators</a:t>
            </a: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 </a:t>
            </a:r>
            <a:b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“Set” functions, change something about the class</a:t>
            </a:r>
          </a:p>
        </p:txBody>
      </p:sp>
      <p:pic>
        <p:nvPicPr>
          <p:cNvPr id="17" name="!!Graphic 27">
            <a:extLst>
              <a:ext uri="{FF2B5EF4-FFF2-40B4-BE49-F238E27FC236}">
                <a16:creationId xmlns:a16="http://schemas.microsoft.com/office/drawing/2014/main" id="{EF26BC25-8176-4E07-9BAA-F36F8FFC431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3967747"/>
            <a:ext cx="333196" cy="333196"/>
          </a:xfrm>
          <a:prstGeom prst="rect">
            <a:avLst/>
          </a:prstGeom>
        </p:spPr>
      </p:pic>
      <p:sp>
        <p:nvSpPr>
          <p:cNvPr id="18" name="Rectangle 17">
            <a:extLst>
              <a:ext uri="{FF2B5EF4-FFF2-40B4-BE49-F238E27FC236}">
                <a16:creationId xmlns:a16="http://schemas.microsoft.com/office/drawing/2014/main" id="{76A4B165-98B4-4DC6-839D-9C06FCA88045}"/>
              </a:ext>
            </a:extLst>
          </p:cNvPr>
          <p:cNvSpPr>
            <a:spLocks/>
          </p:cNvSpPr>
          <p:nvPr/>
        </p:nvSpPr>
        <p:spPr>
          <a:xfrm>
            <a:off x="1281281" y="2433261"/>
            <a:ext cx="4480560" cy="3657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err="1">
                <a:solidFill>
                  <a:schemeClr val="tx1"/>
                </a:solidFill>
                <a:latin typeface="Consolas" panose="020B0609020204030204" pitchFamily="49" charset="0"/>
              </a:rPr>
              <a:t>someBankAccount.GetBalance</a:t>
            </a:r>
            <a:r>
              <a:rPr lang="en-US" sz="1600" dirty="0">
                <a:solidFill>
                  <a:schemeClr val="tx1"/>
                </a:solidFill>
                <a:latin typeface="Consolas" panose="020B0609020204030204" pitchFamily="49" charset="0"/>
              </a:rPr>
              <a:t>();</a:t>
            </a:r>
          </a:p>
        </p:txBody>
      </p:sp>
      <p:sp>
        <p:nvSpPr>
          <p:cNvPr id="20" name="Rectangle 19">
            <a:extLst>
              <a:ext uri="{FF2B5EF4-FFF2-40B4-BE49-F238E27FC236}">
                <a16:creationId xmlns:a16="http://schemas.microsoft.com/office/drawing/2014/main" id="{7F08F9A3-1CBF-4B05-AC23-72D2AAADAD0D}"/>
              </a:ext>
              <a:ext uri="{C183D7F6-B498-43B3-948B-1728B52AA6E4}">
                <adec:decorative xmlns:adec="http://schemas.microsoft.com/office/drawing/2017/decorative" val="1"/>
              </a:ext>
            </a:extLst>
          </p:cNvPr>
          <p:cNvSpPr>
            <a:spLocks/>
          </p:cNvSpPr>
          <p:nvPr/>
        </p:nvSpPr>
        <p:spPr>
          <a:xfrm>
            <a:off x="1181100" y="2433261"/>
            <a:ext cx="100182" cy="3657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523A969D-883B-4EDD-BC36-D766DF79BA02}"/>
              </a:ext>
            </a:extLst>
          </p:cNvPr>
          <p:cNvSpPr>
            <a:spLocks/>
          </p:cNvSpPr>
          <p:nvPr/>
        </p:nvSpPr>
        <p:spPr>
          <a:xfrm>
            <a:off x="1280807" y="4745028"/>
            <a:ext cx="4480560" cy="3657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err="1">
                <a:solidFill>
                  <a:schemeClr val="tx1"/>
                </a:solidFill>
                <a:latin typeface="Consolas" panose="020B0609020204030204" pitchFamily="49" charset="0"/>
              </a:rPr>
              <a:t>somePerson.SetAge</a:t>
            </a:r>
            <a:r>
              <a:rPr lang="en-US" sz="1600" dirty="0">
                <a:solidFill>
                  <a:schemeClr val="tx1"/>
                </a:solidFill>
                <a:latin typeface="Consolas" panose="020B0609020204030204" pitchFamily="49" charset="0"/>
              </a:rPr>
              <a:t>(10);</a:t>
            </a:r>
          </a:p>
        </p:txBody>
      </p:sp>
      <p:sp>
        <p:nvSpPr>
          <p:cNvPr id="25" name="Rectangle 24">
            <a:extLst>
              <a:ext uri="{FF2B5EF4-FFF2-40B4-BE49-F238E27FC236}">
                <a16:creationId xmlns:a16="http://schemas.microsoft.com/office/drawing/2014/main" id="{EA45352B-1376-4F82-ADC6-E886E19885CD}"/>
              </a:ext>
              <a:ext uri="{C183D7F6-B498-43B3-948B-1728B52AA6E4}">
                <adec:decorative xmlns:adec="http://schemas.microsoft.com/office/drawing/2017/decorative" val="1"/>
              </a:ext>
            </a:extLst>
          </p:cNvPr>
          <p:cNvSpPr>
            <a:spLocks/>
          </p:cNvSpPr>
          <p:nvPr/>
        </p:nvSpPr>
        <p:spPr>
          <a:xfrm>
            <a:off x="1180626" y="4745028"/>
            <a:ext cx="100182" cy="3657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D92B4CFF-E2D3-4E48-921B-52E9C1F8F15B}"/>
              </a:ext>
            </a:extLst>
          </p:cNvPr>
          <p:cNvSpPr>
            <a:spLocks/>
          </p:cNvSpPr>
          <p:nvPr/>
        </p:nvSpPr>
        <p:spPr>
          <a:xfrm>
            <a:off x="1280807" y="5213639"/>
            <a:ext cx="4480560" cy="3657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err="1">
                <a:solidFill>
                  <a:schemeClr val="tx1"/>
                </a:solidFill>
                <a:latin typeface="Consolas" panose="020B0609020204030204" pitchFamily="49" charset="0"/>
              </a:rPr>
              <a:t>someDoor.Unlock</a:t>
            </a:r>
            <a:r>
              <a:rPr lang="en-US" sz="1600" dirty="0">
                <a:solidFill>
                  <a:schemeClr val="tx1"/>
                </a:solidFill>
                <a:latin typeface="Consolas" panose="020B0609020204030204" pitchFamily="49" charset="0"/>
              </a:rPr>
              <a:t>(); </a:t>
            </a:r>
          </a:p>
        </p:txBody>
      </p:sp>
      <p:sp>
        <p:nvSpPr>
          <p:cNvPr id="27" name="Rectangle 26">
            <a:extLst>
              <a:ext uri="{FF2B5EF4-FFF2-40B4-BE49-F238E27FC236}">
                <a16:creationId xmlns:a16="http://schemas.microsoft.com/office/drawing/2014/main" id="{1BC4E1A9-C507-49DD-BD0B-2FDBED29CC94}"/>
              </a:ext>
              <a:ext uri="{C183D7F6-B498-43B3-948B-1728B52AA6E4}">
                <adec:decorative xmlns:adec="http://schemas.microsoft.com/office/drawing/2017/decorative" val="1"/>
              </a:ext>
            </a:extLst>
          </p:cNvPr>
          <p:cNvSpPr>
            <a:spLocks/>
          </p:cNvSpPr>
          <p:nvPr/>
        </p:nvSpPr>
        <p:spPr>
          <a:xfrm>
            <a:off x="1180626" y="5213639"/>
            <a:ext cx="100182" cy="3657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BB82288A-E3EE-4893-B9DF-35C0DAA6FF80}"/>
              </a:ext>
            </a:extLst>
          </p:cNvPr>
          <p:cNvSpPr>
            <a:spLocks/>
          </p:cNvSpPr>
          <p:nvPr/>
        </p:nvSpPr>
        <p:spPr>
          <a:xfrm>
            <a:off x="1280807" y="5682250"/>
            <a:ext cx="4480560" cy="3657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err="1">
                <a:solidFill>
                  <a:schemeClr val="tx1"/>
                </a:solidFill>
                <a:latin typeface="Consolas" panose="020B0609020204030204" pitchFamily="49" charset="0"/>
              </a:rPr>
              <a:t>someAircraft.IncreaseVelocity</a:t>
            </a:r>
            <a:r>
              <a:rPr lang="en-US" sz="1600" dirty="0">
                <a:solidFill>
                  <a:schemeClr val="tx1"/>
                </a:solidFill>
                <a:latin typeface="Consolas" panose="020B0609020204030204" pitchFamily="49" charset="0"/>
              </a:rPr>
              <a:t>(2.15f);</a:t>
            </a:r>
          </a:p>
        </p:txBody>
      </p:sp>
      <p:sp>
        <p:nvSpPr>
          <p:cNvPr id="29" name="Rectangle 28">
            <a:extLst>
              <a:ext uri="{FF2B5EF4-FFF2-40B4-BE49-F238E27FC236}">
                <a16:creationId xmlns:a16="http://schemas.microsoft.com/office/drawing/2014/main" id="{B2C196C7-29DE-418D-AD80-BC59D3E5161B}"/>
              </a:ext>
              <a:ext uri="{C183D7F6-B498-43B3-948B-1728B52AA6E4}">
                <adec:decorative xmlns:adec="http://schemas.microsoft.com/office/drawing/2017/decorative" val="1"/>
              </a:ext>
            </a:extLst>
          </p:cNvPr>
          <p:cNvSpPr>
            <a:spLocks/>
          </p:cNvSpPr>
          <p:nvPr/>
        </p:nvSpPr>
        <p:spPr>
          <a:xfrm>
            <a:off x="1180626" y="5682250"/>
            <a:ext cx="100182" cy="3657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TextBox 29">
            <a:extLst>
              <a:ext uri="{FF2B5EF4-FFF2-40B4-BE49-F238E27FC236}">
                <a16:creationId xmlns:a16="http://schemas.microsoft.com/office/drawing/2014/main" id="{0E0E2AA5-6CB3-4009-9C72-089235A50327}"/>
              </a:ext>
            </a:extLst>
          </p:cNvPr>
          <p:cNvSpPr txBox="1"/>
          <p:nvPr/>
        </p:nvSpPr>
        <p:spPr>
          <a:xfrm>
            <a:off x="6736080" y="1470200"/>
            <a:ext cx="4846320"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Constructors</a:t>
            </a: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 </a:t>
            </a:r>
            <a:b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Build the object in a variety of ways</a:t>
            </a:r>
          </a:p>
        </p:txBody>
      </p:sp>
      <p:pic>
        <p:nvPicPr>
          <p:cNvPr id="31" name="!!Graphic 27">
            <a:extLst>
              <a:ext uri="{FF2B5EF4-FFF2-40B4-BE49-F238E27FC236}">
                <a16:creationId xmlns:a16="http://schemas.microsoft.com/office/drawing/2014/main" id="{5CB494AA-7002-409C-938C-C43E67DB52C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93070" y="1657545"/>
            <a:ext cx="333196" cy="333196"/>
          </a:xfrm>
          <a:prstGeom prst="rect">
            <a:avLst/>
          </a:prstGeom>
        </p:spPr>
      </p:pic>
      <p:sp>
        <p:nvSpPr>
          <p:cNvPr id="32" name="TextBox 31">
            <a:extLst>
              <a:ext uri="{FF2B5EF4-FFF2-40B4-BE49-F238E27FC236}">
                <a16:creationId xmlns:a16="http://schemas.microsoft.com/office/drawing/2014/main" id="{12578442-76FB-4585-B976-3A9DB1BC082B}"/>
              </a:ext>
            </a:extLst>
          </p:cNvPr>
          <p:cNvSpPr txBox="1"/>
          <p:nvPr/>
        </p:nvSpPr>
        <p:spPr>
          <a:xfrm>
            <a:off x="7272592" y="2231390"/>
            <a:ext cx="4306760"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A constructor is only ever called once, when an object is first created.</a:t>
            </a:r>
          </a:p>
        </p:txBody>
      </p:sp>
      <p:sp>
        <p:nvSpPr>
          <p:cNvPr id="37" name="TextBox 36">
            <a:extLst>
              <a:ext uri="{FF2B5EF4-FFF2-40B4-BE49-F238E27FC236}">
                <a16:creationId xmlns:a16="http://schemas.microsoft.com/office/drawing/2014/main" id="{03FACD04-EB52-433E-A663-323EE5A36AD5}"/>
              </a:ext>
            </a:extLst>
          </p:cNvPr>
          <p:cNvSpPr txBox="1"/>
          <p:nvPr/>
        </p:nvSpPr>
        <p:spPr>
          <a:xfrm>
            <a:off x="7280212" y="2931025"/>
            <a:ext cx="4306760"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You can define multiple constructors for options/flexibility.</a:t>
            </a:r>
          </a:p>
        </p:txBody>
      </p:sp>
      <p:cxnSp>
        <p:nvCxnSpPr>
          <p:cNvPr id="38" name="Connector: Elbow 37">
            <a:extLst>
              <a:ext uri="{FF2B5EF4-FFF2-40B4-BE49-F238E27FC236}">
                <a16:creationId xmlns:a16="http://schemas.microsoft.com/office/drawing/2014/main" id="{D3615B13-610C-4314-B7F1-1648112DD3B8}"/>
              </a:ext>
              <a:ext uri="{C183D7F6-B498-43B3-948B-1728B52AA6E4}">
                <adec:decorative xmlns:adec="http://schemas.microsoft.com/office/drawing/2017/decorative" val="1"/>
              </a:ext>
            </a:extLst>
          </p:cNvPr>
          <p:cNvCxnSpPr>
            <a:cxnSpLocks/>
            <a:stCxn id="37" idx="1"/>
          </p:cNvCxnSpPr>
          <p:nvPr/>
        </p:nvCxnSpPr>
        <p:spPr>
          <a:xfrm rot="10800000">
            <a:off x="6941920" y="2230721"/>
            <a:ext cx="338293" cy="1023471"/>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BC752F4F-FF82-411A-881C-01723435327C}"/>
              </a:ext>
              <a:ext uri="{C183D7F6-B498-43B3-948B-1728B52AA6E4}">
                <adec:decorative xmlns:adec="http://schemas.microsoft.com/office/drawing/2017/decorative" val="1"/>
              </a:ext>
            </a:extLst>
          </p:cNvPr>
          <p:cNvCxnSpPr>
            <a:cxnSpLocks/>
            <a:stCxn id="32" idx="1"/>
          </p:cNvCxnSpPr>
          <p:nvPr/>
        </p:nvCxnSpPr>
        <p:spPr>
          <a:xfrm rot="10800000">
            <a:off x="6937154" y="2230712"/>
            <a:ext cx="335438" cy="323844"/>
          </a:xfrm>
          <a:prstGeom prst="bentConnector3">
            <a:avLst>
              <a:gd name="adj1" fmla="val 97705"/>
            </a:avLst>
          </a:prstGeom>
          <a:ln w="127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05D6B9A-1EF5-4E3F-97DF-0AFB44759395}"/>
              </a:ext>
            </a:extLst>
          </p:cNvPr>
          <p:cNvSpPr txBox="1"/>
          <p:nvPr/>
        </p:nvSpPr>
        <p:spPr>
          <a:xfrm>
            <a:off x="6736080" y="3780402"/>
            <a:ext cx="4846320"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Destructor</a:t>
            </a: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 </a:t>
            </a:r>
            <a:b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Destroy the object (only one per class)</a:t>
            </a:r>
          </a:p>
        </p:txBody>
      </p:sp>
      <p:pic>
        <p:nvPicPr>
          <p:cNvPr id="42" name="!!Graphic 27">
            <a:extLst>
              <a:ext uri="{FF2B5EF4-FFF2-40B4-BE49-F238E27FC236}">
                <a16:creationId xmlns:a16="http://schemas.microsoft.com/office/drawing/2014/main" id="{7089105D-E6C2-4670-821C-B4A09150AE6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93070" y="3967747"/>
            <a:ext cx="333196" cy="333196"/>
          </a:xfrm>
          <a:prstGeom prst="rect">
            <a:avLst/>
          </a:prstGeom>
        </p:spPr>
      </p:pic>
      <p:sp>
        <p:nvSpPr>
          <p:cNvPr id="43" name="TextBox 42">
            <a:extLst>
              <a:ext uri="{FF2B5EF4-FFF2-40B4-BE49-F238E27FC236}">
                <a16:creationId xmlns:a16="http://schemas.microsoft.com/office/drawing/2014/main" id="{5B59A71C-0F8C-455B-8F5F-3918B20E4DC0}"/>
              </a:ext>
            </a:extLst>
          </p:cNvPr>
          <p:cNvSpPr txBox="1"/>
          <p:nvPr/>
        </p:nvSpPr>
        <p:spPr>
          <a:xfrm>
            <a:off x="7272592" y="4496071"/>
            <a:ext cx="4389120"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Called automatically when an object falls out of scope</a:t>
            </a:r>
          </a:p>
        </p:txBody>
      </p:sp>
      <p:cxnSp>
        <p:nvCxnSpPr>
          <p:cNvPr id="44" name="Connector: Elbow 43">
            <a:extLst>
              <a:ext uri="{FF2B5EF4-FFF2-40B4-BE49-F238E27FC236}">
                <a16:creationId xmlns:a16="http://schemas.microsoft.com/office/drawing/2014/main" id="{30688EF1-D971-435F-A1E8-11D7BBC2EE85}"/>
              </a:ext>
              <a:ext uri="{C183D7F6-B498-43B3-948B-1728B52AA6E4}">
                <adec:decorative xmlns:adec="http://schemas.microsoft.com/office/drawing/2017/decorative" val="1"/>
              </a:ext>
            </a:extLst>
          </p:cNvPr>
          <p:cNvCxnSpPr>
            <a:cxnSpLocks/>
            <a:stCxn id="43" idx="1"/>
          </p:cNvCxnSpPr>
          <p:nvPr/>
        </p:nvCxnSpPr>
        <p:spPr>
          <a:xfrm rot="10800000">
            <a:off x="6937154" y="4540915"/>
            <a:ext cx="335438" cy="278323"/>
          </a:xfrm>
          <a:prstGeom prst="bentConnector3">
            <a:avLst>
              <a:gd name="adj1" fmla="val 100402"/>
            </a:avLst>
          </a:prstGeom>
          <a:ln w="12700"/>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25777F65-EAD2-4730-BA4D-1807734B4D21}"/>
              </a:ext>
            </a:extLst>
          </p:cNvPr>
          <p:cNvSpPr txBox="1"/>
          <p:nvPr/>
        </p:nvSpPr>
        <p:spPr>
          <a:xfrm>
            <a:off x="7272592" y="5150185"/>
            <a:ext cx="4389120"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Used to “finalize” the object, perform any last steps</a:t>
            </a:r>
          </a:p>
        </p:txBody>
      </p:sp>
      <p:cxnSp>
        <p:nvCxnSpPr>
          <p:cNvPr id="46" name="Connector: Elbow 45">
            <a:extLst>
              <a:ext uri="{FF2B5EF4-FFF2-40B4-BE49-F238E27FC236}">
                <a16:creationId xmlns:a16="http://schemas.microsoft.com/office/drawing/2014/main" id="{E66BC6CC-570A-4387-8350-B45713DC4856}"/>
              </a:ext>
              <a:ext uri="{C183D7F6-B498-43B3-948B-1728B52AA6E4}">
                <adec:decorative xmlns:adec="http://schemas.microsoft.com/office/drawing/2017/decorative" val="1"/>
              </a:ext>
            </a:extLst>
          </p:cNvPr>
          <p:cNvCxnSpPr>
            <a:cxnSpLocks/>
            <a:stCxn id="45" idx="1"/>
          </p:cNvCxnSpPr>
          <p:nvPr/>
        </p:nvCxnSpPr>
        <p:spPr>
          <a:xfrm rot="10800000">
            <a:off x="6937154" y="4819239"/>
            <a:ext cx="335438" cy="654112"/>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41EC32F-E1FE-4C9B-9332-63F70DBE1EF5}"/>
              </a:ext>
            </a:extLst>
          </p:cNvPr>
          <p:cNvSpPr txBox="1"/>
          <p:nvPr/>
        </p:nvSpPr>
        <p:spPr>
          <a:xfrm>
            <a:off x="7272592" y="5804298"/>
            <a:ext cx="4389120"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Not always needed! (More on these later)</a:t>
            </a:r>
          </a:p>
        </p:txBody>
      </p:sp>
      <p:cxnSp>
        <p:nvCxnSpPr>
          <p:cNvPr id="48" name="Connector: Elbow 47">
            <a:extLst>
              <a:ext uri="{FF2B5EF4-FFF2-40B4-BE49-F238E27FC236}">
                <a16:creationId xmlns:a16="http://schemas.microsoft.com/office/drawing/2014/main" id="{46CC05D9-D951-445A-8FF1-677EAC5B3C20}"/>
              </a:ext>
              <a:ext uri="{C183D7F6-B498-43B3-948B-1728B52AA6E4}">
                <adec:decorative xmlns:adec="http://schemas.microsoft.com/office/drawing/2017/decorative" val="1"/>
              </a:ext>
            </a:extLst>
          </p:cNvPr>
          <p:cNvCxnSpPr>
            <a:cxnSpLocks/>
            <a:stCxn id="47" idx="1"/>
          </p:cNvCxnSpPr>
          <p:nvPr/>
        </p:nvCxnSpPr>
        <p:spPr>
          <a:xfrm rot="10800000">
            <a:off x="6937154" y="5400502"/>
            <a:ext cx="335438" cy="726963"/>
          </a:xfrm>
          <a:prstGeom prst="bentConnector2">
            <a:avLst/>
          </a:prstGeom>
          <a:ln w="127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29906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nodeType="with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par>
                                <p:cTn id="60" presetID="10" presetClass="entr" presetSubtype="0" fill="hold"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10" presetClass="entr" presetSubtype="0" fill="hold"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animBg="1"/>
      <p:bldP spid="20" grpId="0" animBg="1"/>
      <p:bldP spid="22" grpId="0" animBg="1"/>
      <p:bldP spid="25" grpId="0" animBg="1"/>
      <p:bldP spid="26" grpId="0" animBg="1"/>
      <p:bldP spid="27" grpId="0" animBg="1"/>
      <p:bldP spid="28" grpId="0" animBg="1"/>
      <p:bldP spid="29" grpId="0" animBg="1"/>
      <p:bldP spid="30" grpId="0"/>
      <p:bldP spid="32" grpId="0"/>
      <p:bldP spid="37" grpId="0"/>
      <p:bldP spid="41" grpId="0"/>
      <p:bldP spid="43" grpId="0"/>
      <p:bldP spid="45" grpId="0"/>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Key Functions in a Class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600200"/>
            <a:ext cx="10786574"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a:t>
            </a:r>
            <a:r>
              <a:rPr lang="en-US" sz="2000" dirty="0">
                <a:solidFill>
                  <a:schemeClr val="accent3"/>
                </a:solidFill>
                <a:latin typeface="Consolas" panose="020B0609020204030204" pitchFamily="49" charset="0"/>
              </a:rPr>
              <a:t>Person</a:t>
            </a:r>
          </a:p>
          <a:p>
            <a:pPr defTabSz="457200"/>
            <a:r>
              <a:rPr lang="en-US" sz="2000" dirty="0">
                <a:solidFill>
                  <a:srgbClr val="000000"/>
                </a:solidFill>
                <a:latin typeface="Consolas" panose="020B0609020204030204" pitchFamily="49" charset="0"/>
              </a:rPr>
              <a:t>{</a:t>
            </a:r>
          </a:p>
          <a:p>
            <a:pPr defTabSz="457200"/>
            <a:r>
              <a:rPr lang="en-US" sz="2000" dirty="0">
                <a:solidFill>
                  <a:srgbClr val="2B91AF"/>
                </a:solidFill>
                <a:latin typeface="Consolas" panose="020B0609020204030204" pitchFamily="49" charset="0"/>
              </a:rPr>
              <a:t>	</a:t>
            </a:r>
            <a:r>
              <a:rPr lang="en-US" sz="2000" dirty="0">
                <a:solidFill>
                  <a:schemeClr val="accent3"/>
                </a:solidFill>
                <a:latin typeface="Consolas" panose="020B0609020204030204" pitchFamily="49" charset="0"/>
              </a:rPr>
              <a:t>string</a:t>
            </a:r>
            <a:r>
              <a:rPr lang="en-US" sz="2000" dirty="0">
                <a:solidFill>
                  <a:srgbClr val="000000"/>
                </a:solidFill>
                <a:latin typeface="Consolas" panose="020B0609020204030204" pitchFamily="49" charset="0"/>
              </a:rPr>
              <a:t> name;</a:t>
            </a:r>
          </a:p>
          <a:p>
            <a:pPr defTabSz="457200"/>
            <a:r>
              <a:rPr lang="en-US" sz="2000" dirty="0">
                <a:solidFill>
                  <a:srgbClr val="0000FF"/>
                </a:solidFill>
                <a:latin typeface="Consolas" panose="020B0609020204030204" pitchFamily="49" charset="0"/>
              </a:rPr>
              <a:t>	int</a:t>
            </a:r>
            <a:r>
              <a:rPr lang="en-US" sz="2000" dirty="0">
                <a:solidFill>
                  <a:srgbClr val="000000"/>
                </a:solidFill>
                <a:latin typeface="Consolas" panose="020B0609020204030204" pitchFamily="49" charset="0"/>
              </a:rPr>
              <a:t> age;</a:t>
            </a:r>
          </a:p>
          <a:p>
            <a:pPr defTabSz="457200"/>
            <a:r>
              <a:rPr lang="en-US" sz="2000" dirty="0">
                <a:solidFill>
                  <a:srgbClr val="0000FF"/>
                </a:solidFill>
                <a:latin typeface="Consolas" panose="020B0609020204030204" pitchFamily="49" charset="0"/>
              </a:rPr>
              <a:t>	float</a:t>
            </a:r>
            <a:r>
              <a:rPr lang="en-US" sz="2000" dirty="0">
                <a:solidFill>
                  <a:srgbClr val="000000"/>
                </a:solidFill>
                <a:latin typeface="Consolas" panose="020B0609020204030204" pitchFamily="49" charset="0"/>
              </a:rPr>
              <a:t> salary;</a:t>
            </a:r>
          </a:p>
          <a:p>
            <a:pPr defTabSz="457200"/>
            <a:endParaRPr lang="en-US" sz="2000" dirty="0">
              <a:solidFill>
                <a:srgbClr val="000000"/>
              </a:solidFill>
              <a:latin typeface="Consolas" panose="020B0609020204030204" pitchFamily="49" charset="0"/>
            </a:endParaRPr>
          </a:p>
          <a:p>
            <a:pPr defTabSz="457200"/>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a:t>
            </a:r>
          </a:p>
          <a:p>
            <a:pPr defTabSz="457200"/>
            <a:r>
              <a:rPr lang="en-US" sz="2000" dirty="0">
                <a:solidFill>
                  <a:srgbClr val="2B91AF"/>
                </a:solidFill>
                <a:latin typeface="Consolas" panose="020B0609020204030204" pitchFamily="49" charset="0"/>
              </a:rPr>
              <a:t>	</a:t>
            </a:r>
            <a:r>
              <a:rPr lang="en-US" sz="2000" dirty="0">
                <a:solidFill>
                  <a:srgbClr val="000000"/>
                </a:solidFill>
                <a:latin typeface="Consolas" panose="020B0609020204030204" pitchFamily="49" charset="0"/>
              </a:rPr>
              <a:t>Person();</a:t>
            </a:r>
          </a:p>
          <a:p>
            <a:pPr defTabSz="457200"/>
            <a:r>
              <a:rPr lang="en-US" sz="2000" dirty="0">
                <a:solidFill>
                  <a:srgbClr val="000000"/>
                </a:solidFill>
                <a:latin typeface="Consolas" panose="020B0609020204030204" pitchFamily="49" charset="0"/>
              </a:rPr>
              <a:t>	Person(</a:t>
            </a: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a, </a:t>
            </a:r>
            <a:r>
              <a:rPr lang="en-US" sz="2000" dirty="0">
                <a:solidFill>
                  <a:srgbClr val="0000FF"/>
                </a:solidFill>
                <a:latin typeface="Consolas" panose="020B0609020204030204" pitchFamily="49" charset="0"/>
              </a:rPr>
              <a:t>float</a:t>
            </a:r>
            <a:r>
              <a:rPr lang="en-US" sz="2000" dirty="0">
                <a:solidFill>
                  <a:srgbClr val="000000"/>
                </a:solidFill>
                <a:latin typeface="Consolas" panose="020B0609020204030204" pitchFamily="49" charset="0"/>
              </a:rPr>
              <a:t> s, </a:t>
            </a:r>
            <a:r>
              <a:rPr lang="en-US" sz="2000" dirty="0">
                <a:solidFill>
                  <a:schemeClr val="accent3"/>
                </a:solidFill>
                <a:latin typeface="Consolas" panose="020B0609020204030204" pitchFamily="49" charset="0"/>
              </a:rPr>
              <a:t>string</a:t>
            </a:r>
            <a:r>
              <a:rPr lang="en-US" sz="2000" dirty="0">
                <a:solidFill>
                  <a:srgbClr val="000000"/>
                </a:solidFill>
                <a:latin typeface="Consolas" panose="020B0609020204030204" pitchFamily="49" charset="0"/>
              </a:rPr>
              <a:t> n);</a:t>
            </a:r>
          </a:p>
          <a:p>
            <a:pPr defTabSz="457200"/>
            <a:r>
              <a:rPr lang="en-US" sz="2000" dirty="0">
                <a:solidFill>
                  <a:srgbClr val="0000FF"/>
                </a:solidFill>
                <a:latin typeface="Consolas" panose="020B0609020204030204" pitchFamily="49" charset="0"/>
              </a:rPr>
              <a:t>	int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GetAge</a:t>
            </a:r>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float</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GetSalary</a:t>
            </a:r>
            <a:r>
              <a:rPr lang="en-US" sz="2000" dirty="0">
                <a:solidFill>
                  <a:srgbClr val="000000"/>
                </a:solidFill>
                <a:latin typeface="Consolas" panose="020B0609020204030204" pitchFamily="49" charset="0"/>
              </a:rPr>
              <a:t>();</a:t>
            </a:r>
            <a:endParaRPr lang="en-US" sz="2000" dirty="0">
              <a:solidFill>
                <a:srgbClr val="008000"/>
              </a:solidFill>
              <a:latin typeface="Consolas" panose="020B0609020204030204" pitchFamily="49" charset="0"/>
            </a:endParaRPr>
          </a:p>
          <a:p>
            <a:pPr defTabSz="457200"/>
            <a:r>
              <a:rPr lang="en-US" sz="2000" dirty="0">
                <a:solidFill>
                  <a:srgbClr val="008000"/>
                </a:solidFill>
                <a:latin typeface="Consolas" panose="020B0609020204030204" pitchFamily="49" charset="0"/>
              </a:rPr>
              <a:t>	</a:t>
            </a:r>
            <a:r>
              <a:rPr lang="en-US" sz="2000" dirty="0">
                <a:solidFill>
                  <a:srgbClr val="0000FF"/>
                </a:solidFill>
                <a:latin typeface="Consolas" panose="020B0609020204030204" pitchFamily="49" charset="0"/>
              </a:rPr>
              <a:t>void </a:t>
            </a:r>
            <a:r>
              <a:rPr lang="en-US" sz="2000" dirty="0" err="1">
                <a:solidFill>
                  <a:srgbClr val="000000"/>
                </a:solidFill>
                <a:latin typeface="Consolas" panose="020B0609020204030204" pitchFamily="49" charset="0"/>
              </a:rPr>
              <a:t>GiveRaise</a:t>
            </a:r>
            <a:r>
              <a:rPr lang="en-US" sz="2000" dirty="0">
                <a:solidFill>
                  <a:srgbClr val="000000"/>
                </a:solidFill>
                <a:latin typeface="Consolas" panose="020B0609020204030204" pitchFamily="49" charset="0"/>
              </a:rPr>
              <a:t>(</a:t>
            </a:r>
            <a:r>
              <a:rPr lang="en-US" sz="2000" dirty="0">
                <a:solidFill>
                  <a:srgbClr val="0000FF"/>
                </a:solidFill>
                <a:latin typeface="Consolas" panose="020B0609020204030204" pitchFamily="49" charset="0"/>
              </a:rPr>
              <a:t>float</a:t>
            </a:r>
            <a:r>
              <a:rPr lang="en-US" sz="2000" dirty="0">
                <a:solidFill>
                  <a:srgbClr val="000000"/>
                </a:solidFill>
                <a:latin typeface="Consolas" panose="020B0609020204030204" pitchFamily="49" charset="0"/>
              </a:rPr>
              <a:t> percent);</a:t>
            </a:r>
          </a:p>
          <a:p>
            <a:pPr defTabSz="457200"/>
            <a:r>
              <a:rPr lang="en-US" sz="2000" dirty="0">
                <a:solidFill>
                  <a:srgbClr val="000000"/>
                </a:solidFill>
                <a:latin typeface="Consolas" panose="020B0609020204030204" pitchFamily="49" charset="0"/>
              </a:rPr>
              <a:t>};</a:t>
            </a:r>
            <a:endParaRPr lang="en-US" sz="20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 name="TextBox 2">
            <a:extLst>
              <a:ext uri="{FF2B5EF4-FFF2-40B4-BE49-F238E27FC236}">
                <a16:creationId xmlns:a16="http://schemas.microsoft.com/office/drawing/2014/main" id="{02A43B9C-3E28-4C9A-A226-2231836C3CB2}"/>
              </a:ext>
            </a:extLst>
          </p:cNvPr>
          <p:cNvSpPr txBox="1"/>
          <p:nvPr/>
        </p:nvSpPr>
        <p:spPr>
          <a:xfrm>
            <a:off x="6643689" y="3992343"/>
            <a:ext cx="2159566" cy="1631216"/>
          </a:xfrm>
          <a:prstGeom prst="rect">
            <a:avLst/>
          </a:prstGeom>
          <a:noFill/>
        </p:spPr>
        <p:txBody>
          <a:bodyPr wrap="none" rtlCol="0">
            <a:spAutoFit/>
          </a:bodyPr>
          <a:lstStyle/>
          <a:p>
            <a:r>
              <a:rPr lang="en-US" sz="2000" dirty="0">
                <a:solidFill>
                  <a:srgbClr val="008000"/>
                </a:solidFill>
                <a:latin typeface="Consolas" panose="020B0609020204030204" pitchFamily="49" charset="0"/>
              </a:rPr>
              <a:t>// Constructor</a:t>
            </a:r>
          </a:p>
          <a:p>
            <a:r>
              <a:rPr lang="en-US" sz="2000" dirty="0">
                <a:solidFill>
                  <a:srgbClr val="008000"/>
                </a:solidFill>
                <a:latin typeface="Consolas" panose="020B0609020204030204" pitchFamily="49" charset="0"/>
              </a:rPr>
              <a:t>// Constructor</a:t>
            </a:r>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 Accessor</a:t>
            </a:r>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 Accessor</a:t>
            </a:r>
            <a:endParaRPr lang="en-US" sz="2000" dirty="0">
              <a:solidFill>
                <a:srgbClr val="000000"/>
              </a:solidFill>
              <a:latin typeface="Consolas" panose="020B0609020204030204" pitchFamily="49" charset="0"/>
            </a:endParaRPr>
          </a:p>
          <a:p>
            <a:r>
              <a:rPr lang="en-US" sz="2000" dirty="0">
                <a:solidFill>
                  <a:srgbClr val="008000"/>
                </a:solidFill>
                <a:latin typeface="Consolas" panose="020B0609020204030204" pitchFamily="49" charset="0"/>
              </a:rPr>
              <a:t>// Mutator</a:t>
            </a:r>
            <a:endParaRPr lang="en-US" sz="2000" dirty="0">
              <a:solidFill>
                <a:srgbClr val="000000"/>
              </a:solidFill>
              <a:latin typeface="Consolas" panose="020B0609020204030204" pitchFamily="49" charset="0"/>
            </a:endParaRPr>
          </a:p>
        </p:txBody>
      </p:sp>
      <p:sp>
        <p:nvSpPr>
          <p:cNvPr id="15" name="Freeform: Shape 14">
            <a:extLst>
              <a:ext uri="{FF2B5EF4-FFF2-40B4-BE49-F238E27FC236}">
                <a16:creationId xmlns:a16="http://schemas.microsoft.com/office/drawing/2014/main" id="{043C52A5-94D4-4CCA-B401-D11BD1A2DC90}"/>
              </a:ext>
            </a:extLst>
          </p:cNvPr>
          <p:cNvSpPr/>
          <p:nvPr/>
        </p:nvSpPr>
        <p:spPr>
          <a:xfrm>
            <a:off x="5894672" y="2225577"/>
            <a:ext cx="3749040" cy="128016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0" rIns="182880" bIns="228600" rtlCol="0" anchor="ctr" anchorCtr="0">
            <a:noAutofit/>
          </a:bodyPr>
          <a:lstStyle/>
          <a:p>
            <a:pPr lvl="0">
              <a:defRPr/>
            </a:pPr>
            <a:r>
              <a:rPr lang="en-US" dirty="0">
                <a:solidFill>
                  <a:srgbClr val="000000"/>
                </a:solidFill>
                <a:cs typeface="Calibri" panose="020F0502020204030204" pitchFamily="34" charset="0"/>
              </a:rPr>
              <a:t>Every class can be different and have any number of member functions and variables.</a:t>
            </a:r>
          </a:p>
        </p:txBody>
      </p:sp>
    </p:spTree>
    <p:custDataLst>
      <p:tags r:id="rId1"/>
    </p:custDataLst>
    <p:extLst>
      <p:ext uri="{BB962C8B-B14F-4D97-AF65-F5344CB8AC3E}">
        <p14:creationId xmlns:p14="http://schemas.microsoft.com/office/powerpoint/2010/main" val="386796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Welcome!</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208482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Access Levels</a:t>
            </a:r>
          </a:p>
        </p:txBody>
      </p:sp>
      <p:sp>
        <p:nvSpPr>
          <p:cNvPr id="11" name="Text Placeholder 5">
            <a:extLst>
              <a:ext uri="{FF2B5EF4-FFF2-40B4-BE49-F238E27FC236}">
                <a16:creationId xmlns:a16="http://schemas.microsoft.com/office/drawing/2014/main" id="{66E4D293-D3C3-4760-B303-39638DCF6333}"/>
              </a:ext>
            </a:extLst>
          </p:cNvPr>
          <p:cNvSpPr txBox="1">
            <a:spLocks/>
          </p:cNvSpPr>
          <p:nvPr/>
        </p:nvSpPr>
        <p:spPr>
          <a:xfrm>
            <a:off x="610869" y="1173794"/>
            <a:ext cx="6576502"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rPr>
              <a:t>Public</a:t>
            </a:r>
          </a:p>
        </p:txBody>
      </p:sp>
      <p:pic>
        <p:nvPicPr>
          <p:cNvPr id="22" name="Content Placeholder 5">
            <a:extLst>
              <a:ext uri="{FF2B5EF4-FFF2-40B4-BE49-F238E27FC236}">
                <a16:creationId xmlns:a16="http://schemas.microsoft.com/office/drawing/2014/main" id="{DAA909B3-B0C8-47C9-8A58-CDCDE96986B9}"/>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489" r="11418"/>
          <a:stretch/>
        </p:blipFill>
        <p:spPr>
          <a:xfrm>
            <a:off x="7632160" y="0"/>
            <a:ext cx="4559840" cy="6858000"/>
          </a:xfrm>
        </p:spPr>
      </p:pic>
      <p:sp>
        <p:nvSpPr>
          <p:cNvPr id="23" name="TextBox 22">
            <a:extLst>
              <a:ext uri="{FF2B5EF4-FFF2-40B4-BE49-F238E27FC236}">
                <a16:creationId xmlns:a16="http://schemas.microsoft.com/office/drawing/2014/main" id="{28040B8B-EED9-47F4-AEC1-D427C29005A8}"/>
              </a:ext>
            </a:extLst>
          </p:cNvPr>
          <p:cNvSpPr txBox="1"/>
          <p:nvPr/>
        </p:nvSpPr>
        <p:spPr>
          <a:xfrm>
            <a:off x="1059970" y="2245089"/>
            <a:ext cx="621792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Public members are accessible everywhere.</a:t>
            </a:r>
          </a:p>
        </p:txBody>
      </p:sp>
      <p:pic>
        <p:nvPicPr>
          <p:cNvPr id="24" name="Graphic 23">
            <a:extLst>
              <a:ext uri="{FF2B5EF4-FFF2-40B4-BE49-F238E27FC236}">
                <a16:creationId xmlns:a16="http://schemas.microsoft.com/office/drawing/2014/main" id="{60DE2651-2415-4E7D-BD79-D505128742F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2493989"/>
            <a:ext cx="333196" cy="333196"/>
          </a:xfrm>
          <a:prstGeom prst="rect">
            <a:avLst/>
          </a:prstGeom>
        </p:spPr>
      </p:pic>
      <p:pic>
        <p:nvPicPr>
          <p:cNvPr id="25" name="Graphic 24">
            <a:extLst>
              <a:ext uri="{FF2B5EF4-FFF2-40B4-BE49-F238E27FC236}">
                <a16:creationId xmlns:a16="http://schemas.microsoft.com/office/drawing/2014/main" id="{9434136D-D495-41CA-823B-388E99F278D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4959438"/>
            <a:ext cx="333196" cy="333196"/>
          </a:xfrm>
          <a:prstGeom prst="rect">
            <a:avLst/>
          </a:prstGeom>
        </p:spPr>
      </p:pic>
      <p:sp>
        <p:nvSpPr>
          <p:cNvPr id="27" name="TextBox 26">
            <a:extLst>
              <a:ext uri="{FF2B5EF4-FFF2-40B4-BE49-F238E27FC236}">
                <a16:creationId xmlns:a16="http://schemas.microsoft.com/office/drawing/2014/main" id="{A306574A-E998-4304-8995-7024C13F61C2}"/>
              </a:ext>
            </a:extLst>
          </p:cNvPr>
          <p:cNvSpPr txBox="1"/>
          <p:nvPr/>
        </p:nvSpPr>
        <p:spPr>
          <a:xfrm>
            <a:off x="1059971" y="3479513"/>
            <a:ext cx="6306836" cy="830997"/>
          </a:xfrm>
          <a:prstGeom prst="rect">
            <a:avLst/>
          </a:prstGeom>
          <a:noFill/>
        </p:spPr>
        <p:txBody>
          <a:bodyPr wrap="square" rtlCol="0" anchor="ctr">
            <a:spAutoFit/>
          </a:bodyPr>
          <a:lstStyle/>
          <a:p>
            <a:pPr lvl="0">
              <a:buClr>
                <a:srgbClr val="69EEF0"/>
              </a:buClr>
              <a:buSzPct val="150000"/>
              <a:defRPr/>
            </a:pPr>
            <a:r>
              <a:rPr lang="en-US" sz="2400">
                <a:solidFill>
                  <a:srgbClr val="FFFFFF"/>
                </a:solidFill>
              </a:rPr>
              <a:t>Use this sparingly, especially for member variables!</a:t>
            </a:r>
            <a:endParaRPr lang="en-US" sz="2400" dirty="0">
              <a:solidFill>
                <a:srgbClr val="FFFFFF"/>
              </a:solidFill>
            </a:endParaRPr>
          </a:p>
        </p:txBody>
      </p:sp>
      <p:sp>
        <p:nvSpPr>
          <p:cNvPr id="26" name="TextBox 25">
            <a:extLst>
              <a:ext uri="{FF2B5EF4-FFF2-40B4-BE49-F238E27FC236}">
                <a16:creationId xmlns:a16="http://schemas.microsoft.com/office/drawing/2014/main" id="{6E18F4BA-27D0-4D1C-93F2-7AADFCC7EFEE}"/>
              </a:ext>
            </a:extLst>
          </p:cNvPr>
          <p:cNvSpPr txBox="1"/>
          <p:nvPr/>
        </p:nvSpPr>
        <p:spPr>
          <a:xfrm>
            <a:off x="1059971" y="4710537"/>
            <a:ext cx="6129179"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In general, we want to hide data as much as we can.</a:t>
            </a:r>
          </a:p>
        </p:txBody>
      </p:sp>
      <p:pic>
        <p:nvPicPr>
          <p:cNvPr id="28" name="Graphic 31">
            <a:extLst>
              <a:ext uri="{FF2B5EF4-FFF2-40B4-BE49-F238E27FC236}">
                <a16:creationId xmlns:a16="http://schemas.microsoft.com/office/drawing/2014/main" id="{8A5BC0DB-B902-4357-ADC5-C0923E464F5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3728414"/>
            <a:ext cx="333196" cy="333196"/>
          </a:xfrm>
          <a:prstGeom prst="rect">
            <a:avLst/>
          </a:prstGeom>
        </p:spPr>
      </p:pic>
    </p:spTree>
    <p:custDataLst>
      <p:tags r:id="rId1"/>
    </p:custDataLst>
    <p:extLst>
      <p:ext uri="{BB962C8B-B14F-4D97-AF65-F5344CB8AC3E}">
        <p14:creationId xmlns:p14="http://schemas.microsoft.com/office/powerpoint/2010/main" val="753081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Access Levels</a:t>
            </a:r>
          </a:p>
        </p:txBody>
      </p:sp>
      <p:sp>
        <p:nvSpPr>
          <p:cNvPr id="11" name="Text Placeholder 5">
            <a:extLst>
              <a:ext uri="{FF2B5EF4-FFF2-40B4-BE49-F238E27FC236}">
                <a16:creationId xmlns:a16="http://schemas.microsoft.com/office/drawing/2014/main" id="{66E4D293-D3C3-4760-B303-39638DCF6333}"/>
              </a:ext>
            </a:extLst>
          </p:cNvPr>
          <p:cNvSpPr txBox="1">
            <a:spLocks/>
          </p:cNvSpPr>
          <p:nvPr/>
        </p:nvSpPr>
        <p:spPr>
          <a:xfrm>
            <a:off x="610869" y="1173794"/>
            <a:ext cx="6576502"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rPr>
              <a:t>Public</a:t>
            </a:r>
          </a:p>
        </p:txBody>
      </p:sp>
      <p:sp>
        <p:nvSpPr>
          <p:cNvPr id="13" name="Rectangle 12">
            <a:extLst>
              <a:ext uri="{FF2B5EF4-FFF2-40B4-BE49-F238E27FC236}">
                <a16:creationId xmlns:a16="http://schemas.microsoft.com/office/drawing/2014/main" id="{53D22A4C-3CE2-4BA5-8693-8B26F797CE47}"/>
              </a:ext>
              <a:ext uri="{C183D7F6-B498-43B3-948B-1728B52AA6E4}">
                <adec:decorative xmlns:adec="http://schemas.microsoft.com/office/drawing/2017/decorative" val="1"/>
              </a:ext>
            </a:extLst>
          </p:cNvPr>
          <p:cNvSpPr/>
          <p:nvPr/>
        </p:nvSpPr>
        <p:spPr>
          <a:xfrm>
            <a:off x="609600" y="4897182"/>
            <a:ext cx="100182" cy="12801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B60F7C08-3BE3-4CE9-AB11-3BCAE9FBFCFC}"/>
              </a:ext>
            </a:extLst>
          </p:cNvPr>
          <p:cNvSpPr/>
          <p:nvPr/>
        </p:nvSpPr>
        <p:spPr>
          <a:xfrm>
            <a:off x="709780" y="1960818"/>
            <a:ext cx="4846320" cy="25603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chemeClr val="accent3"/>
                </a:solidFill>
                <a:latin typeface="Consolas" panose="020B0609020204030204" pitchFamily="49" charset="0"/>
              </a:rPr>
              <a:t>BankAccount</a:t>
            </a:r>
            <a:endParaRPr lang="en-US" dirty="0">
              <a:solidFill>
                <a:schemeClr val="accent3"/>
              </a:solidFill>
              <a:latin typeface="Consolas" panose="020B0609020204030204" pitchFamily="49" charset="0"/>
            </a:endParaRPr>
          </a:p>
          <a:p>
            <a:pPr defTabSz="457200"/>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 </a:t>
            </a:r>
          </a:p>
          <a:p>
            <a:pPr defTabSz="457200"/>
            <a:r>
              <a:rPr lang="en-US" dirty="0">
                <a:solidFill>
                  <a:srgbClr val="0000FF"/>
                </a:solidFill>
                <a:latin typeface="Consolas" panose="020B0609020204030204" pitchFamily="49" charset="0"/>
              </a:rPr>
              <a:t>	float</a:t>
            </a:r>
            <a:r>
              <a:rPr lang="en-US" dirty="0">
                <a:solidFill>
                  <a:srgbClr val="000000"/>
                </a:solidFill>
                <a:latin typeface="Consolas" panose="020B0609020204030204" pitchFamily="49" charset="0"/>
              </a:rPr>
              <a:t> balance;</a:t>
            </a:r>
          </a:p>
          <a:p>
            <a:pPr defTabSz="457200"/>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Deposit(</a:t>
            </a:r>
            <a:r>
              <a:rPr lang="en-US" dirty="0">
                <a:solidFill>
                  <a:srgbClr val="0000FF"/>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amount</a:t>
            </a:r>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Withdraw(</a:t>
            </a:r>
            <a:r>
              <a:rPr lang="en-US" dirty="0">
                <a:solidFill>
                  <a:srgbClr val="0000FF"/>
                </a:solidFill>
                <a:latin typeface="Consolas" panose="020B0609020204030204" pitchFamily="49" charset="0"/>
              </a:rPr>
              <a:t>float</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amount</a:t>
            </a:r>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float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GetBalance</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endParaRPr lang="en-US" sz="1400" dirty="0">
              <a:solidFill>
                <a:srgbClr val="0000FF"/>
              </a:solidFill>
              <a:latin typeface="Consolas" panose="020B0609020204030204" pitchFamily="49" charset="0"/>
            </a:endParaRPr>
          </a:p>
        </p:txBody>
      </p:sp>
      <p:sp>
        <p:nvSpPr>
          <p:cNvPr id="21" name="Rectangle 20">
            <a:extLst>
              <a:ext uri="{FF2B5EF4-FFF2-40B4-BE49-F238E27FC236}">
                <a16:creationId xmlns:a16="http://schemas.microsoft.com/office/drawing/2014/main" id="{4B756990-D6A5-4245-A555-E2AF022E0993}"/>
              </a:ext>
              <a:ext uri="{C183D7F6-B498-43B3-948B-1728B52AA6E4}">
                <adec:decorative xmlns:adec="http://schemas.microsoft.com/office/drawing/2017/decorative" val="1"/>
              </a:ext>
            </a:extLst>
          </p:cNvPr>
          <p:cNvSpPr/>
          <p:nvPr/>
        </p:nvSpPr>
        <p:spPr>
          <a:xfrm>
            <a:off x="609599" y="1960818"/>
            <a:ext cx="100182" cy="25603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5" name="Content Placeholder 5">
            <a:extLst>
              <a:ext uri="{FF2B5EF4-FFF2-40B4-BE49-F238E27FC236}">
                <a16:creationId xmlns:a16="http://schemas.microsoft.com/office/drawing/2014/main" id="{70B4F062-1D81-4227-92C4-56B781D11AFB}"/>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687" t="27894" r="803" b="4933"/>
          <a:stretch/>
        </p:blipFill>
        <p:spPr>
          <a:xfrm>
            <a:off x="5949780" y="1960818"/>
            <a:ext cx="5632619" cy="2560320"/>
          </a:xfrm>
          <a:prstGeom prst="rect">
            <a:avLst/>
          </a:prstGeom>
          <a:ln w="12700">
            <a:solidFill>
              <a:schemeClr val="accent4"/>
            </a:solidFill>
          </a:ln>
          <a:effectLst>
            <a:outerShdw blurRad="50800" dist="38100" dir="5400000" algn="t" rotWithShape="0">
              <a:prstClr val="black">
                <a:alpha val="40000"/>
              </a:prstClr>
            </a:outerShdw>
          </a:effectLst>
        </p:spPr>
      </p:pic>
      <p:sp>
        <p:nvSpPr>
          <p:cNvPr id="12" name="Rectangle 11">
            <a:extLst>
              <a:ext uri="{FF2B5EF4-FFF2-40B4-BE49-F238E27FC236}">
                <a16:creationId xmlns:a16="http://schemas.microsoft.com/office/drawing/2014/main" id="{E5700261-74CF-4958-840F-74A38BAD188A}"/>
              </a:ext>
            </a:extLst>
          </p:cNvPr>
          <p:cNvSpPr/>
          <p:nvPr/>
        </p:nvSpPr>
        <p:spPr>
          <a:xfrm>
            <a:off x="709780" y="4897182"/>
            <a:ext cx="10872619" cy="12801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err="1">
                <a:solidFill>
                  <a:schemeClr val="accent3"/>
                </a:solidFill>
                <a:latin typeface="Consolas" panose="020B0609020204030204" pitchFamily="49" charset="0"/>
              </a:rPr>
              <a:t>BankAccount</a:t>
            </a:r>
            <a:r>
              <a:rPr lang="en-US" dirty="0">
                <a:solidFill>
                  <a:srgbClr val="000000"/>
                </a:solidFill>
                <a:latin typeface="Consolas" panose="020B0609020204030204" pitchFamily="49" charset="0"/>
              </a:rPr>
              <a:t> account;</a:t>
            </a:r>
          </a:p>
          <a:p>
            <a:r>
              <a:rPr lang="en-US" dirty="0" err="1">
                <a:solidFill>
                  <a:srgbClr val="000000"/>
                </a:solidFill>
                <a:latin typeface="Consolas" panose="020B0609020204030204" pitchFamily="49" charset="0"/>
              </a:rPr>
              <a:t>account.Deposit</a:t>
            </a:r>
            <a:r>
              <a:rPr lang="en-US" dirty="0">
                <a:solidFill>
                  <a:srgbClr val="000000"/>
                </a:solidFill>
                <a:latin typeface="Consolas" panose="020B0609020204030204" pitchFamily="49" charset="0"/>
              </a:rPr>
              <a:t>(50);	        </a:t>
            </a:r>
            <a:r>
              <a:rPr lang="en-US" dirty="0">
                <a:solidFill>
                  <a:srgbClr val="008000"/>
                </a:solidFill>
                <a:latin typeface="Consolas" panose="020B0609020204030204" pitchFamily="49" charset="0"/>
              </a:rPr>
              <a:t>// Use a function to change class data</a:t>
            </a:r>
            <a:endParaRPr lang="en-US" dirty="0">
              <a:solidFill>
                <a:srgbClr val="000000"/>
              </a:solidFill>
              <a:latin typeface="Consolas" panose="020B0609020204030204" pitchFamily="49" charset="0"/>
            </a:endParaRPr>
          </a:p>
          <a:p>
            <a:r>
              <a:rPr lang="en-US" dirty="0" err="1">
                <a:solidFill>
                  <a:srgbClr val="000000"/>
                </a:solidFill>
                <a:latin typeface="Consolas" panose="020B0609020204030204" pitchFamily="49" charset="0"/>
              </a:rPr>
              <a:t>account.balance</a:t>
            </a:r>
            <a:r>
              <a:rPr lang="en-US" dirty="0">
                <a:solidFill>
                  <a:srgbClr val="000000"/>
                </a:solidFill>
                <a:latin typeface="Consolas" panose="020B0609020204030204" pitchFamily="49" charset="0"/>
              </a:rPr>
              <a:t> = 1000000;    </a:t>
            </a:r>
            <a:r>
              <a:rPr lang="en-US" dirty="0">
                <a:solidFill>
                  <a:srgbClr val="008000"/>
                </a:solidFill>
                <a:latin typeface="Consolas" panose="020B0609020204030204" pitchFamily="49" charset="0"/>
              </a:rPr>
              <a:t>// Unrestricted access can lead to problems!</a:t>
            </a:r>
            <a:endParaRPr lang="en-US" dirty="0"/>
          </a:p>
        </p:txBody>
      </p:sp>
    </p:spTree>
    <p:custDataLst>
      <p:tags r:id="rId1"/>
    </p:custDataLst>
    <p:extLst>
      <p:ext uri="{BB962C8B-B14F-4D97-AF65-F5344CB8AC3E}">
        <p14:creationId xmlns:p14="http://schemas.microsoft.com/office/powerpoint/2010/main" val="262237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Access Levels</a:t>
            </a:r>
          </a:p>
        </p:txBody>
      </p:sp>
      <p:sp>
        <p:nvSpPr>
          <p:cNvPr id="11" name="Text Placeholder 5">
            <a:extLst>
              <a:ext uri="{FF2B5EF4-FFF2-40B4-BE49-F238E27FC236}">
                <a16:creationId xmlns:a16="http://schemas.microsoft.com/office/drawing/2014/main" id="{66E4D293-D3C3-4760-B303-39638DCF6333}"/>
              </a:ext>
            </a:extLst>
          </p:cNvPr>
          <p:cNvSpPr txBox="1">
            <a:spLocks/>
          </p:cNvSpPr>
          <p:nvPr/>
        </p:nvSpPr>
        <p:spPr>
          <a:xfrm>
            <a:off x="610869" y="1173794"/>
            <a:ext cx="6576502"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rPr>
              <a:t>Private</a:t>
            </a:r>
          </a:p>
        </p:txBody>
      </p:sp>
      <p:pic>
        <p:nvPicPr>
          <p:cNvPr id="22" name="Content Placeholder 5">
            <a:extLst>
              <a:ext uri="{FF2B5EF4-FFF2-40B4-BE49-F238E27FC236}">
                <a16:creationId xmlns:a16="http://schemas.microsoft.com/office/drawing/2014/main" id="{DAA909B3-B0C8-47C9-8A58-CDCDE96986B9}"/>
              </a:ext>
              <a:ext uri="{C183D7F6-B498-43B3-948B-1728B52AA6E4}">
                <adec:decorative xmlns:adec="http://schemas.microsoft.com/office/drawing/2017/decorative" val="1"/>
              </a:ext>
            </a:extLst>
          </p:cNvPr>
          <p:cNvPicPr>
            <a:picLocks noGrp="1" noChangeAspect="1"/>
          </p:cNvPicPr>
          <p:nvPr>
            <p:ph sz="quarter" idx="12"/>
          </p:nvPr>
        </p:nvPicPr>
        <p:blipFill>
          <a:blip r:embed="rId4" cstate="print">
            <a:extLst>
              <a:ext uri="{28A0092B-C50C-407E-A947-70E740481C1C}">
                <a14:useLocalDpi xmlns:a14="http://schemas.microsoft.com/office/drawing/2010/main" val="0"/>
              </a:ext>
            </a:extLst>
          </a:blip>
          <a:srcRect l="27460" r="27460"/>
          <a:stretch/>
        </p:blipFill>
        <p:spPr>
          <a:xfrm>
            <a:off x="7632160" y="0"/>
            <a:ext cx="4559840" cy="6858000"/>
          </a:xfrm>
        </p:spPr>
      </p:pic>
      <p:sp>
        <p:nvSpPr>
          <p:cNvPr id="23" name="TextBox 22">
            <a:extLst>
              <a:ext uri="{FF2B5EF4-FFF2-40B4-BE49-F238E27FC236}">
                <a16:creationId xmlns:a16="http://schemas.microsoft.com/office/drawing/2014/main" id="{28040B8B-EED9-47F4-AEC1-D427C29005A8}"/>
              </a:ext>
            </a:extLst>
          </p:cNvPr>
          <p:cNvSpPr txBox="1"/>
          <p:nvPr/>
        </p:nvSpPr>
        <p:spPr>
          <a:xfrm>
            <a:off x="1059970" y="1780189"/>
            <a:ext cx="5943600"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The default accessibility, only code within class functions (i.e., the class itself) can access.</a:t>
            </a:r>
          </a:p>
        </p:txBody>
      </p:sp>
      <p:pic>
        <p:nvPicPr>
          <p:cNvPr id="24" name="Graphic 23">
            <a:extLst>
              <a:ext uri="{FF2B5EF4-FFF2-40B4-BE49-F238E27FC236}">
                <a16:creationId xmlns:a16="http://schemas.microsoft.com/office/drawing/2014/main" id="{60DE2651-2415-4E7D-BD79-D505128742F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2164320"/>
            <a:ext cx="333196" cy="333196"/>
          </a:xfrm>
          <a:prstGeom prst="rect">
            <a:avLst/>
          </a:prstGeom>
        </p:spPr>
      </p:pic>
      <p:pic>
        <p:nvPicPr>
          <p:cNvPr id="25" name="Graphic 24">
            <a:extLst>
              <a:ext uri="{FF2B5EF4-FFF2-40B4-BE49-F238E27FC236}">
                <a16:creationId xmlns:a16="http://schemas.microsoft.com/office/drawing/2014/main" id="{9434136D-D495-41CA-823B-388E99F278D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4464653"/>
            <a:ext cx="333196" cy="333196"/>
          </a:xfrm>
          <a:prstGeom prst="rect">
            <a:avLst/>
          </a:prstGeom>
        </p:spPr>
      </p:pic>
      <p:sp>
        <p:nvSpPr>
          <p:cNvPr id="27" name="TextBox 26">
            <a:extLst>
              <a:ext uri="{FF2B5EF4-FFF2-40B4-BE49-F238E27FC236}">
                <a16:creationId xmlns:a16="http://schemas.microsoft.com/office/drawing/2014/main" id="{A306574A-E998-4304-8995-7024C13F61C2}"/>
              </a:ext>
            </a:extLst>
          </p:cNvPr>
          <p:cNvSpPr txBox="1">
            <a:spLocks/>
          </p:cNvSpPr>
          <p:nvPr/>
        </p:nvSpPr>
        <p:spPr>
          <a:xfrm>
            <a:off x="1059971" y="3090304"/>
            <a:ext cx="594360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Trying to access private data outside of a class results in a compiler error.</a:t>
            </a:r>
          </a:p>
        </p:txBody>
      </p:sp>
      <p:sp>
        <p:nvSpPr>
          <p:cNvPr id="26" name="TextBox 25">
            <a:extLst>
              <a:ext uri="{FF2B5EF4-FFF2-40B4-BE49-F238E27FC236}">
                <a16:creationId xmlns:a16="http://schemas.microsoft.com/office/drawing/2014/main" id="{6E18F4BA-27D0-4D1C-93F2-7AADFCC7EFEE}"/>
              </a:ext>
            </a:extLst>
          </p:cNvPr>
          <p:cNvSpPr txBox="1">
            <a:spLocks/>
          </p:cNvSpPr>
          <p:nvPr/>
        </p:nvSpPr>
        <p:spPr>
          <a:xfrm>
            <a:off x="1059970" y="4031087"/>
            <a:ext cx="5943600"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To avoid undesired changes, as much data as possible should be private, to restrict changes.</a:t>
            </a:r>
          </a:p>
        </p:txBody>
      </p:sp>
      <p:pic>
        <p:nvPicPr>
          <p:cNvPr id="28" name="Graphic 31">
            <a:extLst>
              <a:ext uri="{FF2B5EF4-FFF2-40B4-BE49-F238E27FC236}">
                <a16:creationId xmlns:a16="http://schemas.microsoft.com/office/drawing/2014/main" id="{8A5BC0DB-B902-4357-ADC5-C0923E464F5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3339205"/>
            <a:ext cx="333196" cy="333196"/>
          </a:xfrm>
          <a:prstGeom prst="rect">
            <a:avLst/>
          </a:prstGeom>
        </p:spPr>
      </p:pic>
      <p:pic>
        <p:nvPicPr>
          <p:cNvPr id="12" name="Graphic 11">
            <a:extLst>
              <a:ext uri="{FF2B5EF4-FFF2-40B4-BE49-F238E27FC236}">
                <a16:creationId xmlns:a16="http://schemas.microsoft.com/office/drawing/2014/main" id="{0978BDC8-D69D-4FA0-AECB-7B1DD2902F10}"/>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5590104"/>
            <a:ext cx="333196" cy="333196"/>
          </a:xfrm>
          <a:prstGeom prst="rect">
            <a:avLst/>
          </a:prstGeom>
        </p:spPr>
      </p:pic>
      <p:sp>
        <p:nvSpPr>
          <p:cNvPr id="13" name="TextBox 12">
            <a:extLst>
              <a:ext uri="{FF2B5EF4-FFF2-40B4-BE49-F238E27FC236}">
                <a16:creationId xmlns:a16="http://schemas.microsoft.com/office/drawing/2014/main" id="{0A068D99-E259-446F-B4E5-ED945050EE30}"/>
              </a:ext>
            </a:extLst>
          </p:cNvPr>
          <p:cNvSpPr txBox="1">
            <a:spLocks/>
          </p:cNvSpPr>
          <p:nvPr/>
        </p:nvSpPr>
        <p:spPr>
          <a:xfrm>
            <a:off x="1059970" y="5341203"/>
            <a:ext cx="594360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Generally speaking: Use </a:t>
            </a:r>
            <a:r>
              <a:rPr lang="en-US" sz="2400" b="1" dirty="0">
                <a:solidFill>
                  <a:schemeClr val="accent4">
                    <a:lumMod val="60000"/>
                    <a:lumOff val="40000"/>
                  </a:schemeClr>
                </a:solidFill>
                <a:latin typeface="Arial" panose="020B0604020202020204"/>
              </a:rPr>
              <a:t>private variables</a:t>
            </a:r>
            <a:r>
              <a:rPr lang="en-US" sz="2400" dirty="0">
                <a:solidFill>
                  <a:srgbClr val="FFFFFF"/>
                </a:solidFill>
              </a:rPr>
              <a:t>, </a:t>
            </a:r>
            <a:r>
              <a:rPr lang="en-US" sz="2400" b="1" dirty="0">
                <a:solidFill>
                  <a:schemeClr val="accent4">
                    <a:lumMod val="60000"/>
                    <a:lumOff val="40000"/>
                  </a:schemeClr>
                </a:solidFill>
                <a:latin typeface="Arial" panose="020B0604020202020204"/>
              </a:rPr>
              <a:t>public functions</a:t>
            </a:r>
            <a:r>
              <a:rPr lang="en-US" sz="2400" dirty="0">
                <a:solidFill>
                  <a:srgbClr val="FFFFFF"/>
                </a:solidFill>
              </a:rPr>
              <a:t>.</a:t>
            </a:r>
          </a:p>
        </p:txBody>
      </p:sp>
    </p:spTree>
    <p:custDataLst>
      <p:tags r:id="rId1"/>
    </p:custDataLst>
    <p:extLst>
      <p:ext uri="{BB962C8B-B14F-4D97-AF65-F5344CB8AC3E}">
        <p14:creationId xmlns:p14="http://schemas.microsoft.com/office/powerpoint/2010/main" val="3938210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6"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Access Levels</a:t>
            </a:r>
          </a:p>
        </p:txBody>
      </p:sp>
      <p:sp>
        <p:nvSpPr>
          <p:cNvPr id="11" name="Text Placeholder 5">
            <a:extLst>
              <a:ext uri="{FF2B5EF4-FFF2-40B4-BE49-F238E27FC236}">
                <a16:creationId xmlns:a16="http://schemas.microsoft.com/office/drawing/2014/main" id="{66E4D293-D3C3-4760-B303-39638DCF6333}"/>
              </a:ext>
            </a:extLst>
          </p:cNvPr>
          <p:cNvSpPr txBox="1">
            <a:spLocks/>
          </p:cNvSpPr>
          <p:nvPr/>
        </p:nvSpPr>
        <p:spPr>
          <a:xfrm>
            <a:off x="610869" y="1173794"/>
            <a:ext cx="6576502"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rPr>
              <a:t>Private</a:t>
            </a:r>
          </a:p>
        </p:txBody>
      </p:sp>
      <p:sp>
        <p:nvSpPr>
          <p:cNvPr id="13" name="Rectangle 12">
            <a:extLst>
              <a:ext uri="{FF2B5EF4-FFF2-40B4-BE49-F238E27FC236}">
                <a16:creationId xmlns:a16="http://schemas.microsoft.com/office/drawing/2014/main" id="{53D22A4C-3CE2-4BA5-8693-8B26F797CE47}"/>
              </a:ext>
              <a:ext uri="{C183D7F6-B498-43B3-948B-1728B52AA6E4}">
                <adec:decorative xmlns:adec="http://schemas.microsoft.com/office/drawing/2017/decorative" val="1"/>
              </a:ext>
            </a:extLst>
          </p:cNvPr>
          <p:cNvSpPr/>
          <p:nvPr/>
        </p:nvSpPr>
        <p:spPr>
          <a:xfrm>
            <a:off x="609600" y="4983480"/>
            <a:ext cx="100182" cy="11887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B60F7C08-3BE3-4CE9-AB11-3BCAE9FBFCFC}"/>
              </a:ext>
            </a:extLst>
          </p:cNvPr>
          <p:cNvSpPr/>
          <p:nvPr/>
        </p:nvSpPr>
        <p:spPr>
          <a:xfrm>
            <a:off x="709780" y="1748883"/>
            <a:ext cx="4846320" cy="31089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Person</a:t>
            </a:r>
          </a:p>
          <a:p>
            <a:pPr defTabSz="457200"/>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a:t>
            </a:r>
          </a:p>
          <a:p>
            <a:pPr defTabSz="457200"/>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age;</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salary;</a:t>
            </a:r>
          </a:p>
          <a:p>
            <a:pPr defTabSz="457200"/>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nickname;</a:t>
            </a:r>
          </a:p>
          <a:p>
            <a:pPr defTabSz="457200"/>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	Person();	</a:t>
            </a:r>
          </a:p>
          <a:p>
            <a:pPr defTabSz="457200"/>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GetAge</a:t>
            </a:r>
            <a:r>
              <a:rPr lang="en-US" sz="1600" dirty="0">
                <a:solidFill>
                  <a:srgbClr val="000000"/>
                </a:solidFill>
                <a:latin typeface="Consolas" panose="020B0609020204030204" pitchFamily="49" charset="0"/>
              </a:rPr>
              <a:t>();	</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GetSalary</a:t>
            </a:r>
            <a:r>
              <a:rPr lang="en-US" sz="1600" dirty="0">
                <a:solidFill>
                  <a:srgbClr val="000000"/>
                </a:solidFill>
                <a:latin typeface="Consolas" panose="020B0609020204030204" pitchFamily="49" charset="0"/>
              </a:rPr>
              <a:t>();	</a:t>
            </a:r>
          </a:p>
          <a:p>
            <a:pPr defTabSz="457200"/>
            <a:r>
              <a:rPr lang="en-US" sz="1600" dirty="0">
                <a:solidFill>
                  <a:srgbClr val="000000"/>
                </a:solidFill>
                <a:latin typeface="Consolas" panose="020B0609020204030204" pitchFamily="49" charset="0"/>
              </a:rPr>
              <a:t>};</a:t>
            </a:r>
            <a:endParaRPr lang="en-US" sz="1600" dirty="0"/>
          </a:p>
        </p:txBody>
      </p:sp>
      <p:sp>
        <p:nvSpPr>
          <p:cNvPr id="21" name="Rectangle 20">
            <a:extLst>
              <a:ext uri="{FF2B5EF4-FFF2-40B4-BE49-F238E27FC236}">
                <a16:creationId xmlns:a16="http://schemas.microsoft.com/office/drawing/2014/main" id="{4B756990-D6A5-4245-A555-E2AF022E0993}"/>
              </a:ext>
              <a:ext uri="{C183D7F6-B498-43B3-948B-1728B52AA6E4}">
                <adec:decorative xmlns:adec="http://schemas.microsoft.com/office/drawing/2017/decorative" val="1"/>
              </a:ext>
            </a:extLst>
          </p:cNvPr>
          <p:cNvSpPr/>
          <p:nvPr/>
        </p:nvSpPr>
        <p:spPr>
          <a:xfrm>
            <a:off x="609599" y="1748883"/>
            <a:ext cx="100182" cy="31089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5" name="Content Placeholder 5">
            <a:extLst>
              <a:ext uri="{FF2B5EF4-FFF2-40B4-BE49-F238E27FC236}">
                <a16:creationId xmlns:a16="http://schemas.microsoft.com/office/drawing/2014/main" id="{70B4F062-1D81-4227-92C4-56B781D11AFB}"/>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t="2415" b="18511"/>
          <a:stretch/>
        </p:blipFill>
        <p:spPr>
          <a:xfrm>
            <a:off x="5689600" y="1748883"/>
            <a:ext cx="5892799" cy="3108960"/>
          </a:xfrm>
          <a:prstGeom prst="rect">
            <a:avLst/>
          </a:prstGeom>
          <a:ln w="12700">
            <a:solidFill>
              <a:schemeClr val="accent4"/>
            </a:solidFill>
          </a:ln>
          <a:effectLst>
            <a:outerShdw blurRad="50800" dist="38100" dir="5400000" algn="t" rotWithShape="0">
              <a:prstClr val="black">
                <a:alpha val="40000"/>
              </a:prstClr>
            </a:outerShdw>
          </a:effectLst>
        </p:spPr>
      </p:pic>
      <p:sp>
        <p:nvSpPr>
          <p:cNvPr id="12" name="Rectangle 11">
            <a:extLst>
              <a:ext uri="{FF2B5EF4-FFF2-40B4-BE49-F238E27FC236}">
                <a16:creationId xmlns:a16="http://schemas.microsoft.com/office/drawing/2014/main" id="{E5700261-74CF-4958-840F-74A38BAD188A}"/>
              </a:ext>
            </a:extLst>
          </p:cNvPr>
          <p:cNvSpPr/>
          <p:nvPr/>
        </p:nvSpPr>
        <p:spPr>
          <a:xfrm>
            <a:off x="709780" y="4983480"/>
            <a:ext cx="10872619" cy="11887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accent3"/>
                </a:solidFill>
                <a:latin typeface="Consolas" panose="020B0609020204030204" pitchFamily="49" charset="0"/>
              </a:rPr>
              <a:t>Person</a:t>
            </a:r>
            <a:r>
              <a:rPr lang="en-US" sz="1600" dirty="0">
                <a:solidFill>
                  <a:srgbClr val="000000"/>
                </a:solidFill>
                <a:latin typeface="Consolas" panose="020B0609020204030204" pitchFamily="49" charset="0"/>
              </a:rPr>
              <a:t> student;</a:t>
            </a:r>
          </a:p>
          <a:p>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"Age: "</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student.GetAge</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Public function, okay</a:t>
            </a:r>
          </a:p>
          <a:p>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"Nickname: "</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student.nickname</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Public variable, okay</a:t>
            </a:r>
          </a:p>
          <a:p>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a:solidFill>
                  <a:srgbClr val="A31515"/>
                </a:solidFill>
                <a:latin typeface="Consolas" panose="020B0609020204030204" pitchFamily="49" charset="0"/>
              </a:rPr>
              <a:t>"Name: "</a:t>
            </a:r>
            <a:r>
              <a:rPr lang="en-US" sz="1600" dirty="0">
                <a:solidFill>
                  <a:srgbClr val="000000"/>
                </a:solidFill>
                <a:latin typeface="Consolas" panose="020B0609020204030204" pitchFamily="49" charset="0"/>
              </a:rPr>
              <a:t> &lt;&lt; student.name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Private variable, error</a:t>
            </a:r>
          </a:p>
        </p:txBody>
      </p:sp>
    </p:spTree>
    <p:custDataLst>
      <p:tags r:id="rId1"/>
    </p:custDataLst>
    <p:extLst>
      <p:ext uri="{BB962C8B-B14F-4D97-AF65-F5344CB8AC3E}">
        <p14:creationId xmlns:p14="http://schemas.microsoft.com/office/powerpoint/2010/main" val="14269944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Access Levels</a:t>
            </a:r>
          </a:p>
        </p:txBody>
      </p:sp>
      <p:sp>
        <p:nvSpPr>
          <p:cNvPr id="11" name="Text Placeholder 5">
            <a:extLst>
              <a:ext uri="{FF2B5EF4-FFF2-40B4-BE49-F238E27FC236}">
                <a16:creationId xmlns:a16="http://schemas.microsoft.com/office/drawing/2014/main" id="{66E4D293-D3C3-4760-B303-39638DCF6333}"/>
              </a:ext>
            </a:extLst>
          </p:cNvPr>
          <p:cNvSpPr txBox="1">
            <a:spLocks/>
          </p:cNvSpPr>
          <p:nvPr/>
        </p:nvSpPr>
        <p:spPr>
          <a:xfrm>
            <a:off x="610869" y="1173794"/>
            <a:ext cx="6576502"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solidFill>
                  <a:schemeClr val="accent1"/>
                </a:solidFill>
              </a:rPr>
              <a:t>Protected</a:t>
            </a:r>
          </a:p>
        </p:txBody>
      </p:sp>
      <p:pic>
        <p:nvPicPr>
          <p:cNvPr id="22" name="Content Placeholder 5">
            <a:extLst>
              <a:ext uri="{FF2B5EF4-FFF2-40B4-BE49-F238E27FC236}">
                <a16:creationId xmlns:a16="http://schemas.microsoft.com/office/drawing/2014/main" id="{DAA909B3-B0C8-47C9-8A58-CDCDE96986B9}"/>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19519" r="22539"/>
          <a:stretch/>
        </p:blipFill>
        <p:spPr>
          <a:xfrm>
            <a:off x="7632160" y="0"/>
            <a:ext cx="4559840" cy="6858000"/>
          </a:xfrm>
        </p:spPr>
      </p:pic>
      <p:sp>
        <p:nvSpPr>
          <p:cNvPr id="23" name="TextBox 22">
            <a:extLst>
              <a:ext uri="{FF2B5EF4-FFF2-40B4-BE49-F238E27FC236}">
                <a16:creationId xmlns:a16="http://schemas.microsoft.com/office/drawing/2014/main" id="{28040B8B-EED9-47F4-AEC1-D427C29005A8}"/>
              </a:ext>
            </a:extLst>
          </p:cNvPr>
          <p:cNvSpPr txBox="1"/>
          <p:nvPr/>
        </p:nvSpPr>
        <p:spPr>
          <a:xfrm>
            <a:off x="1059970" y="2245089"/>
            <a:ext cx="621792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This only applies when using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inheritance</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which we’ll cover later in the course</a:t>
            </a:r>
          </a:p>
        </p:txBody>
      </p:sp>
      <p:pic>
        <p:nvPicPr>
          <p:cNvPr id="24" name="Graphic 23">
            <a:extLst>
              <a:ext uri="{FF2B5EF4-FFF2-40B4-BE49-F238E27FC236}">
                <a16:creationId xmlns:a16="http://schemas.microsoft.com/office/drawing/2014/main" id="{60DE2651-2415-4E7D-BD79-D505128742F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2493989"/>
            <a:ext cx="333196" cy="333196"/>
          </a:xfrm>
          <a:prstGeom prst="rect">
            <a:avLst/>
          </a:prstGeom>
        </p:spPr>
      </p:pic>
      <p:pic>
        <p:nvPicPr>
          <p:cNvPr id="25" name="Graphic 24">
            <a:extLst>
              <a:ext uri="{FF2B5EF4-FFF2-40B4-BE49-F238E27FC236}">
                <a16:creationId xmlns:a16="http://schemas.microsoft.com/office/drawing/2014/main" id="{9434136D-D495-41CA-823B-388E99F278D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4959438"/>
            <a:ext cx="333196" cy="333196"/>
          </a:xfrm>
          <a:prstGeom prst="rect">
            <a:avLst/>
          </a:prstGeom>
        </p:spPr>
      </p:pic>
      <p:sp>
        <p:nvSpPr>
          <p:cNvPr id="27" name="TextBox 26">
            <a:extLst>
              <a:ext uri="{FF2B5EF4-FFF2-40B4-BE49-F238E27FC236}">
                <a16:creationId xmlns:a16="http://schemas.microsoft.com/office/drawing/2014/main" id="{A306574A-E998-4304-8995-7024C13F61C2}"/>
              </a:ext>
            </a:extLst>
          </p:cNvPr>
          <p:cNvSpPr txBox="1"/>
          <p:nvPr/>
        </p:nvSpPr>
        <p:spPr>
          <a:xfrm>
            <a:off x="1059971" y="3664179"/>
            <a:ext cx="6306836"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Until then, you can ignore this keyword!</a:t>
            </a:r>
          </a:p>
        </p:txBody>
      </p:sp>
      <p:sp>
        <p:nvSpPr>
          <p:cNvPr id="26" name="TextBox 25">
            <a:extLst>
              <a:ext uri="{FF2B5EF4-FFF2-40B4-BE49-F238E27FC236}">
                <a16:creationId xmlns:a16="http://schemas.microsoft.com/office/drawing/2014/main" id="{6E18F4BA-27D0-4D1C-93F2-7AADFCC7EFEE}"/>
              </a:ext>
            </a:extLst>
          </p:cNvPr>
          <p:cNvSpPr txBox="1"/>
          <p:nvPr/>
        </p:nvSpPr>
        <p:spPr>
          <a:xfrm>
            <a:off x="1059971" y="4710537"/>
            <a:ext cx="6129179"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We’ll only worry about public and private </a:t>
            </a:r>
            <a:br>
              <a:rPr lang="en-US" sz="2400" dirty="0">
                <a:solidFill>
                  <a:srgbClr val="FFFFFF"/>
                </a:solidFill>
              </a:rPr>
            </a:br>
            <a:r>
              <a:rPr lang="en-US" sz="2400" dirty="0">
                <a:solidFill>
                  <a:srgbClr val="FFFFFF"/>
                </a:solidFill>
              </a:rPr>
              <a:t>for now.</a:t>
            </a:r>
          </a:p>
        </p:txBody>
      </p:sp>
      <p:pic>
        <p:nvPicPr>
          <p:cNvPr id="28" name="Graphic 31">
            <a:extLst>
              <a:ext uri="{FF2B5EF4-FFF2-40B4-BE49-F238E27FC236}">
                <a16:creationId xmlns:a16="http://schemas.microsoft.com/office/drawing/2014/main" id="{8A5BC0DB-B902-4357-ADC5-C0923E464F5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3728414"/>
            <a:ext cx="333196" cy="333196"/>
          </a:xfrm>
          <a:prstGeom prst="rect">
            <a:avLst/>
          </a:prstGeom>
        </p:spPr>
      </p:pic>
    </p:spTree>
    <p:custDataLst>
      <p:tags r:id="rId1"/>
    </p:custDataLst>
    <p:extLst>
      <p:ext uri="{BB962C8B-B14F-4D97-AF65-F5344CB8AC3E}">
        <p14:creationId xmlns:p14="http://schemas.microsoft.com/office/powerpoint/2010/main" val="3847182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Accessibility Style</a:t>
            </a:r>
          </a:p>
        </p:txBody>
      </p:sp>
      <p:sp>
        <p:nvSpPr>
          <p:cNvPr id="13" name="TextBox 12">
            <a:extLst>
              <a:ext uri="{FF2B5EF4-FFF2-40B4-BE49-F238E27FC236}">
                <a16:creationId xmlns:a16="http://schemas.microsoft.com/office/drawing/2014/main" id="{4652455E-2F71-4BE2-8AF5-8A4E3F0144EC}"/>
              </a:ext>
            </a:extLst>
          </p:cNvPr>
          <p:cNvSpPr txBox="1"/>
          <p:nvPr/>
        </p:nvSpPr>
        <p:spPr>
          <a:xfrm>
            <a:off x="1022742" y="1864876"/>
            <a:ext cx="4989527"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Class members are private by default, </a:t>
            </a:r>
            <a:b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so no accessibility indicator is necessary</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3087923"/>
            <a:ext cx="5303520" cy="313871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a:t>
            </a:r>
            <a:r>
              <a:rPr lang="en-US" sz="2000" dirty="0">
                <a:solidFill>
                  <a:schemeClr val="accent3"/>
                </a:solidFill>
                <a:latin typeface="Consolas" panose="020B0609020204030204" pitchFamily="49" charset="0"/>
              </a:rPr>
              <a:t>Person</a:t>
            </a:r>
          </a:p>
          <a:p>
            <a:pPr defTabSz="457200"/>
            <a:r>
              <a:rPr lang="en-US" sz="2000" dirty="0">
                <a:solidFill>
                  <a:srgbClr val="000000"/>
                </a:solidFill>
                <a:latin typeface="Consolas" panose="020B0609020204030204" pitchFamily="49" charset="0"/>
              </a:rPr>
              <a:t>{</a:t>
            </a:r>
          </a:p>
          <a:p>
            <a:pPr defTabSz="457200"/>
            <a:r>
              <a:rPr lang="en-US" sz="2000" dirty="0">
                <a:solidFill>
                  <a:srgbClr val="2B91AF"/>
                </a:solidFill>
                <a:latin typeface="Consolas" panose="020B0609020204030204" pitchFamily="49" charset="0"/>
              </a:rPr>
              <a:t>	</a:t>
            </a:r>
            <a:r>
              <a:rPr lang="en-US" sz="2000" dirty="0">
                <a:solidFill>
                  <a:srgbClr val="008000"/>
                </a:solidFill>
                <a:latin typeface="Consolas" panose="020B0609020204030204" pitchFamily="49" charset="0"/>
              </a:rPr>
              <a:t>/* Private members first */</a:t>
            </a:r>
          </a:p>
          <a:p>
            <a:pPr defTabSz="457200"/>
            <a:endParaRPr lang="en-US" sz="2000" dirty="0">
              <a:solidFill>
                <a:srgbClr val="0000FF"/>
              </a:solidFill>
              <a:latin typeface="Consolas" panose="020B0609020204030204" pitchFamily="49" charset="0"/>
            </a:endParaRPr>
          </a:p>
          <a:p>
            <a:pPr defTabSz="457200"/>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Public members second */</a:t>
            </a:r>
          </a:p>
          <a:p>
            <a:pPr defTabSz="457200"/>
            <a:r>
              <a:rPr lang="en-US" sz="2000" dirty="0">
                <a:solidFill>
                  <a:srgbClr val="000000"/>
                </a:solidFill>
                <a:latin typeface="Consolas" panose="020B0609020204030204" pitchFamily="49" charset="0"/>
              </a:rPr>
              <a:t>};</a:t>
            </a:r>
            <a:endParaRPr lang="en-US" sz="20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3087923"/>
            <a:ext cx="100182" cy="31387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6" name="TextBox 15">
            <a:extLst>
              <a:ext uri="{FF2B5EF4-FFF2-40B4-BE49-F238E27FC236}">
                <a16:creationId xmlns:a16="http://schemas.microsoft.com/office/drawing/2014/main" id="{4281601A-DC02-4980-88C4-F8240E9243C1}"/>
              </a:ext>
            </a:extLst>
          </p:cNvPr>
          <p:cNvSpPr txBox="1"/>
          <p:nvPr/>
        </p:nvSpPr>
        <p:spPr>
          <a:xfrm>
            <a:off x="6592873" y="1557100"/>
            <a:ext cx="4989527" cy="132343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Once you create a public region, everything that follows is public. A private keyword is required in this case to indicate private members.</a:t>
            </a:r>
          </a:p>
        </p:txBody>
      </p:sp>
      <p:sp>
        <p:nvSpPr>
          <p:cNvPr id="10" name="Rectangle 9">
            <a:extLst>
              <a:ext uri="{FF2B5EF4-FFF2-40B4-BE49-F238E27FC236}">
                <a16:creationId xmlns:a16="http://schemas.microsoft.com/office/drawing/2014/main" id="{429B6724-33CC-4D5C-983B-C95C392717FC}"/>
              </a:ext>
            </a:extLst>
          </p:cNvPr>
          <p:cNvSpPr/>
          <p:nvPr/>
        </p:nvSpPr>
        <p:spPr>
          <a:xfrm>
            <a:off x="6278880" y="3087923"/>
            <a:ext cx="5303520" cy="313871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2000" dirty="0">
                <a:solidFill>
                  <a:srgbClr val="0000FF"/>
                </a:solidFill>
                <a:latin typeface="Consolas" panose="020B0609020204030204" pitchFamily="49" charset="0"/>
              </a:rPr>
              <a:t>class</a:t>
            </a:r>
            <a:r>
              <a:rPr lang="en-US" sz="2000" dirty="0">
                <a:solidFill>
                  <a:srgbClr val="000000"/>
                </a:solidFill>
                <a:latin typeface="Consolas" panose="020B0609020204030204" pitchFamily="49" charset="0"/>
              </a:rPr>
              <a:t> </a:t>
            </a:r>
            <a:r>
              <a:rPr lang="en-US" sz="2000" dirty="0">
                <a:solidFill>
                  <a:schemeClr val="accent3"/>
                </a:solidFill>
                <a:latin typeface="Consolas" panose="020B0609020204030204" pitchFamily="49" charset="0"/>
              </a:rPr>
              <a:t>Person</a:t>
            </a:r>
          </a:p>
          <a:p>
            <a:pPr defTabSz="457200"/>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public</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a:t>
            </a:r>
            <a:r>
              <a:rPr lang="en-US" sz="2000" dirty="0">
                <a:solidFill>
                  <a:srgbClr val="008000"/>
                </a:solidFill>
                <a:latin typeface="Consolas" panose="020B0609020204030204" pitchFamily="49" charset="0"/>
              </a:rPr>
              <a:t>/* Public members first */</a:t>
            </a:r>
          </a:p>
          <a:p>
            <a:pPr defTabSz="457200"/>
            <a:r>
              <a:rPr lang="en-US" sz="2000" dirty="0">
                <a:solidFill>
                  <a:srgbClr val="0000FF"/>
                </a:solidFill>
                <a:latin typeface="Consolas" panose="020B0609020204030204" pitchFamily="49" charset="0"/>
              </a:rPr>
              <a:t>private:</a:t>
            </a:r>
            <a:br>
              <a:rPr lang="en-US" sz="2000" dirty="0">
                <a:solidFill>
                  <a:srgbClr val="0000FF"/>
                </a:solidFill>
                <a:latin typeface="Consolas" panose="020B0609020204030204" pitchFamily="49" charset="0"/>
              </a:rPr>
            </a:br>
            <a:r>
              <a:rPr lang="en-US" sz="2000" dirty="0">
                <a:solidFill>
                  <a:srgbClr val="0000FF"/>
                </a:solidFill>
                <a:latin typeface="Consolas" panose="020B0609020204030204" pitchFamily="49" charset="0"/>
              </a:rPr>
              <a:t>	</a:t>
            </a:r>
            <a:r>
              <a:rPr lang="en-US" sz="2000" dirty="0">
                <a:solidFill>
                  <a:srgbClr val="008000"/>
                </a:solidFill>
                <a:latin typeface="Consolas" panose="020B0609020204030204" pitchFamily="49" charset="0"/>
              </a:rPr>
              <a:t>/* Private members second */</a:t>
            </a:r>
            <a:br>
              <a:rPr lang="en-US" sz="2000" dirty="0">
                <a:solidFill>
                  <a:srgbClr val="008000"/>
                </a:solidFill>
                <a:latin typeface="Consolas" panose="020B0609020204030204" pitchFamily="49" charset="0"/>
              </a:rPr>
            </a:br>
            <a:r>
              <a:rPr lang="en-US" sz="2000" dirty="0">
                <a:solidFill>
                  <a:srgbClr val="000000"/>
                </a:solidFill>
                <a:latin typeface="Consolas" panose="020B0609020204030204" pitchFamily="49" charset="0"/>
              </a:rPr>
              <a:t>};</a:t>
            </a:r>
            <a:endParaRPr lang="en-US" sz="2000" dirty="0"/>
          </a:p>
        </p:txBody>
      </p:sp>
      <p:sp>
        <p:nvSpPr>
          <p:cNvPr id="11" name="Rectangle 10">
            <a:extLst>
              <a:ext uri="{FF2B5EF4-FFF2-40B4-BE49-F238E27FC236}">
                <a16:creationId xmlns:a16="http://schemas.microsoft.com/office/drawing/2014/main" id="{83870DBB-AC1E-4DC3-8961-D5C07DA88FBA}"/>
              </a:ext>
              <a:ext uri="{C183D7F6-B498-43B3-948B-1728B52AA6E4}">
                <adec:decorative xmlns:adec="http://schemas.microsoft.com/office/drawing/2017/decorative" val="1"/>
              </a:ext>
            </a:extLst>
          </p:cNvPr>
          <p:cNvSpPr/>
          <p:nvPr/>
        </p:nvSpPr>
        <p:spPr>
          <a:xfrm>
            <a:off x="6178699" y="3087923"/>
            <a:ext cx="100182" cy="313871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Freeform: Shape 14">
            <a:extLst>
              <a:ext uri="{FF2B5EF4-FFF2-40B4-BE49-F238E27FC236}">
                <a16:creationId xmlns:a16="http://schemas.microsoft.com/office/drawing/2014/main" id="{043C52A5-94D4-4CCA-B401-D11BD1A2DC90}"/>
              </a:ext>
            </a:extLst>
          </p:cNvPr>
          <p:cNvSpPr/>
          <p:nvPr/>
        </p:nvSpPr>
        <p:spPr>
          <a:xfrm>
            <a:off x="6644639" y="347354"/>
            <a:ext cx="457200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Neither approach is right or wrong, it just comes down to personal preference.</a:t>
            </a:r>
          </a:p>
        </p:txBody>
      </p:sp>
      <p:pic>
        <p:nvPicPr>
          <p:cNvPr id="14" name="Graphic 13">
            <a:extLst>
              <a:ext uri="{FF2B5EF4-FFF2-40B4-BE49-F238E27FC236}">
                <a16:creationId xmlns:a16="http://schemas.microsoft.com/office/drawing/2014/main" id="{FD353E95-10AA-4515-B7CD-63856573DF1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09600" y="2052221"/>
            <a:ext cx="333196" cy="333196"/>
          </a:xfrm>
          <a:prstGeom prst="rect">
            <a:avLst/>
          </a:prstGeom>
        </p:spPr>
      </p:pic>
      <p:pic>
        <p:nvPicPr>
          <p:cNvPr id="17" name="Graphic 16">
            <a:extLst>
              <a:ext uri="{FF2B5EF4-FFF2-40B4-BE49-F238E27FC236}">
                <a16:creationId xmlns:a16="http://schemas.microsoft.com/office/drawing/2014/main" id="{9BE28FAF-FBA9-41C4-801B-F7E9D8D5958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78699" y="2052221"/>
            <a:ext cx="333196" cy="333196"/>
          </a:xfrm>
          <a:prstGeom prst="rect">
            <a:avLst/>
          </a:prstGeom>
        </p:spPr>
      </p:pic>
    </p:spTree>
    <p:custDataLst>
      <p:tags r:id="rId1"/>
    </p:custDataLst>
    <p:extLst>
      <p:ext uri="{BB962C8B-B14F-4D97-AF65-F5344CB8AC3E}">
        <p14:creationId xmlns:p14="http://schemas.microsoft.com/office/powerpoint/2010/main" val="244380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0" grpId="0" animBg="1"/>
      <p:bldP spid="11"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How Do We Access Class Members?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619126"/>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We use the </a:t>
            </a:r>
            <a:r>
              <a:rPr lang="en-US" sz="2400" b="1" dirty="0">
                <a:solidFill>
                  <a:schemeClr val="accent4">
                    <a:lumMod val="60000"/>
                    <a:lumOff val="40000"/>
                  </a:schemeClr>
                </a:solidFill>
              </a:rPr>
              <a:t>membership operator </a:t>
            </a:r>
            <a:r>
              <a:rPr lang="en-US" sz="2400" dirty="0">
                <a:solidFill>
                  <a:srgbClr val="FFFFFF"/>
                </a:solidFill>
              </a:rPr>
              <a:t>“.” (the period) to access a variable or invoke a member function</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753242"/>
            <a:ext cx="10440697"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This indicates the variable or function being accessed “belongs” to </a:t>
            </a:r>
            <a:br>
              <a:rPr lang="en-US" sz="2400" dirty="0">
                <a:solidFill>
                  <a:srgbClr val="FFFFFF"/>
                </a:solidFill>
              </a:rPr>
            </a:br>
            <a:r>
              <a:rPr lang="en-US" sz="2400" dirty="0">
                <a:solidFill>
                  <a:srgbClr val="FFFFFF"/>
                </a:solidFill>
              </a:rPr>
              <a:t>the object</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3887357"/>
            <a:ext cx="10786574" cy="13716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age = 20;   </a:t>
            </a:r>
            <a:r>
              <a:rPr lang="en-US" dirty="0">
                <a:solidFill>
                  <a:srgbClr val="008000"/>
                </a:solidFill>
                <a:latin typeface="Consolas" panose="020B0609020204030204" pitchFamily="49" charset="0"/>
              </a:rPr>
              <a:t>// Change a variable</a:t>
            </a:r>
            <a:endParaRPr lang="en-US" dirty="0">
              <a:solidFill>
                <a:srgbClr val="000000"/>
              </a:solidFill>
              <a:latin typeface="Consolas" panose="020B0609020204030204" pitchFamily="49" charset="0"/>
            </a:endParaRPr>
          </a:p>
          <a:p>
            <a:endParaRPr lang="en-US" dirty="0">
              <a:solidFill>
                <a:srgbClr val="000000"/>
              </a:solidFill>
              <a:latin typeface="Consolas" panose="020B0609020204030204" pitchFamily="49" charset="0"/>
            </a:endParaRPr>
          </a:p>
          <a:p>
            <a:r>
              <a:rPr lang="en-US" dirty="0">
                <a:solidFill>
                  <a:schemeClr val="accent3"/>
                </a:solidFill>
                <a:latin typeface="Consolas" panose="020B0609020204030204" pitchFamily="49" charset="0"/>
              </a:rPr>
              <a:t>Person</a:t>
            </a:r>
            <a:r>
              <a:rPr lang="en-US" dirty="0">
                <a:solidFill>
                  <a:srgbClr val="000000"/>
                </a:solidFill>
                <a:latin typeface="Consolas" panose="020B0609020204030204" pitchFamily="49" charset="0"/>
              </a:rPr>
              <a:t> maria;</a:t>
            </a:r>
          </a:p>
          <a:p>
            <a:r>
              <a:rPr lang="en-US" dirty="0" err="1">
                <a:solidFill>
                  <a:srgbClr val="000000"/>
                </a:solidFill>
                <a:latin typeface="Consolas" panose="020B0609020204030204" pitchFamily="49" charset="0"/>
              </a:rPr>
              <a:t>maria.age</a:t>
            </a:r>
            <a:r>
              <a:rPr lang="en-US" dirty="0">
                <a:solidFill>
                  <a:srgbClr val="000000"/>
                </a:solidFill>
                <a:latin typeface="Consolas" panose="020B0609020204030204" pitchFamily="49" charset="0"/>
              </a:rPr>
              <a:t> = 20; </a:t>
            </a:r>
            <a:r>
              <a:rPr lang="en-US" dirty="0">
                <a:solidFill>
                  <a:srgbClr val="008000"/>
                </a:solidFill>
                <a:latin typeface="Consolas" panose="020B0609020204030204" pitchFamily="49" charset="0"/>
              </a:rPr>
              <a:t>// Change a variable that belongs to the object "maria"</a:t>
            </a:r>
          </a:p>
        </p:txBody>
      </p:sp>
      <p:sp>
        <p:nvSpPr>
          <p:cNvPr id="11" name="Rectangle 10">
            <a:extLst>
              <a:ext uri="{FF2B5EF4-FFF2-40B4-BE49-F238E27FC236}">
                <a16:creationId xmlns:a16="http://schemas.microsoft.com/office/drawing/2014/main" id="{EEF01857-ECB7-4051-A439-698506896CB0}"/>
              </a:ext>
            </a:extLst>
          </p:cNvPr>
          <p:cNvSpPr/>
          <p:nvPr/>
        </p:nvSpPr>
        <p:spPr>
          <a:xfrm>
            <a:off x="696207" y="5349240"/>
            <a:ext cx="10786574" cy="8229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err="1">
                <a:solidFill>
                  <a:srgbClr val="000000"/>
                </a:solidFill>
                <a:latin typeface="Consolas" panose="020B0609020204030204" pitchFamily="49" charset="0"/>
              </a:rPr>
              <a:t>SomeFunction</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Call a "global" function</a:t>
            </a:r>
          </a:p>
          <a:p>
            <a:r>
              <a:rPr lang="en-US" dirty="0" err="1">
                <a:solidFill>
                  <a:srgbClr val="000000"/>
                </a:solidFill>
                <a:latin typeface="Consolas" panose="020B0609020204030204" pitchFamily="49" charset="0"/>
              </a:rPr>
              <a:t>maria.Print</a:t>
            </a:r>
            <a:r>
              <a:rPr lang="en-US" dirty="0">
                <a:solidFill>
                  <a:srgbClr val="000000"/>
                </a:solidFill>
                <a:latin typeface="Consolas" panose="020B0609020204030204" pitchFamily="49" charset="0"/>
              </a:rPr>
              <a:t>();</a:t>
            </a:r>
            <a:r>
              <a:rPr lang="en-US" dirty="0">
                <a:solidFill>
                  <a:srgbClr val="008000"/>
                </a:solidFill>
                <a:latin typeface="Consolas" panose="020B0609020204030204" pitchFamily="49" charset="0"/>
              </a:rPr>
              <a:t>  // Call the Print() function that belongs to the object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3887357"/>
            <a:ext cx="100182" cy="1371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EE77746A-3473-4399-9584-402954E7BB37}"/>
              </a:ext>
              <a:ext uri="{C183D7F6-B498-43B3-948B-1728B52AA6E4}">
                <adec:decorative xmlns:adec="http://schemas.microsoft.com/office/drawing/2017/decorative" val="1"/>
              </a:ext>
            </a:extLst>
          </p:cNvPr>
          <p:cNvSpPr/>
          <p:nvPr/>
        </p:nvSpPr>
        <p:spPr>
          <a:xfrm>
            <a:off x="596026" y="5349240"/>
            <a:ext cx="100182" cy="8229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868026"/>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3002143"/>
            <a:ext cx="333196" cy="333196"/>
          </a:xfrm>
          <a:prstGeom prst="rect">
            <a:avLst/>
          </a:prstGeom>
        </p:spPr>
      </p:pic>
      <p:sp>
        <p:nvSpPr>
          <p:cNvPr id="15" name="Freeform: Shape 14">
            <a:extLst>
              <a:ext uri="{FF2B5EF4-FFF2-40B4-BE49-F238E27FC236}">
                <a16:creationId xmlns:a16="http://schemas.microsoft.com/office/drawing/2014/main" id="{77F73C29-9F06-40E6-B542-39919C6D5D59}"/>
              </a:ext>
            </a:extLst>
          </p:cNvPr>
          <p:cNvSpPr/>
          <p:nvPr/>
        </p:nvSpPr>
        <p:spPr>
          <a:xfrm>
            <a:off x="5952492" y="3614194"/>
            <a:ext cx="576072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How we access the variables and functions changes. </a:t>
            </a:r>
            <a:br>
              <a:rPr lang="en-US" dirty="0">
                <a:solidFill>
                  <a:srgbClr val="000000"/>
                </a:solidFill>
                <a:cs typeface="Calibri" panose="020F0502020204030204" pitchFamily="34" charset="0"/>
              </a:rPr>
            </a:br>
            <a:r>
              <a:rPr lang="en-US" dirty="0">
                <a:solidFill>
                  <a:srgbClr val="000000"/>
                </a:solidFill>
                <a:cs typeface="Calibri" panose="020F0502020204030204" pitchFamily="34" charset="0"/>
              </a:rPr>
              <a:t>How we </a:t>
            </a:r>
            <a:r>
              <a:rPr lang="en-US" b="1" dirty="0">
                <a:solidFill>
                  <a:srgbClr val="000000"/>
                </a:solidFill>
                <a:cs typeface="Calibri" panose="020F0502020204030204" pitchFamily="34" charset="0"/>
              </a:rPr>
              <a:t>use</a:t>
            </a:r>
            <a:r>
              <a:rPr lang="en-US" dirty="0">
                <a:solidFill>
                  <a:srgbClr val="000000"/>
                </a:solidFill>
                <a:cs typeface="Calibri" panose="020F0502020204030204" pitchFamily="34" charset="0"/>
              </a:rPr>
              <a:t> those things hasn’t changed.</a:t>
            </a:r>
          </a:p>
        </p:txBody>
      </p:sp>
    </p:spTree>
    <p:custDataLst>
      <p:tags r:id="rId1"/>
    </p:custDataLst>
    <p:extLst>
      <p:ext uri="{BB962C8B-B14F-4D97-AF65-F5344CB8AC3E}">
        <p14:creationId xmlns:p14="http://schemas.microsoft.com/office/powerpoint/2010/main" val="56233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40">
                                            <p:txEl>
                                              <p:pRg st="0" end="0"/>
                                            </p:txEl>
                                          </p:spTgt>
                                        </p:tgtEl>
                                        <p:attrNameLst>
                                          <p:attrName>style.visibility</p:attrName>
                                        </p:attrNameLst>
                                      </p:cBhvr>
                                      <p:to>
                                        <p:strVal val="visible"/>
                                      </p:to>
                                    </p:set>
                                    <p:animEffect transition="in" filter="fade">
                                      <p:cBhvr>
                                        <p:cTn id="21" dur="500"/>
                                        <p:tgtEl>
                                          <p:spTgt spid="40">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0">
                                            <p:txEl>
                                              <p:pRg st="2" end="2"/>
                                            </p:txEl>
                                          </p:spTgt>
                                        </p:tgtEl>
                                        <p:attrNameLst>
                                          <p:attrName>style.visibility</p:attrName>
                                        </p:attrNameLst>
                                      </p:cBhvr>
                                      <p:to>
                                        <p:strVal val="visible"/>
                                      </p:to>
                                    </p:set>
                                    <p:animEffect transition="in" filter="fade">
                                      <p:cBhvr>
                                        <p:cTn id="26" dur="500"/>
                                        <p:tgtEl>
                                          <p:spTgt spid="40">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0">
                                            <p:txEl>
                                              <p:pRg st="3" end="3"/>
                                            </p:txEl>
                                          </p:spTgt>
                                        </p:tgtEl>
                                        <p:attrNameLst>
                                          <p:attrName>style.visibility</p:attrName>
                                        </p:attrNameLst>
                                      </p:cBhvr>
                                      <p:to>
                                        <p:strVal val="visible"/>
                                      </p:to>
                                    </p:set>
                                    <p:animEffect transition="in" filter="fade">
                                      <p:cBhvr>
                                        <p:cTn id="29" dur="500"/>
                                        <p:tgtEl>
                                          <p:spTgt spid="40">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 grpId="0" animBg="1"/>
      <p:bldP spid="11" grpId="0" animBg="1"/>
      <p:bldP spid="39" grpId="0" animBg="1"/>
      <p:bldP spid="12"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Structures, a Similar Concept to Classes</a:t>
            </a:r>
          </a:p>
        </p:txBody>
      </p:sp>
      <p:sp>
        <p:nvSpPr>
          <p:cNvPr id="14" name="TextBox 13">
            <a:extLst>
              <a:ext uri="{FF2B5EF4-FFF2-40B4-BE49-F238E27FC236}">
                <a16:creationId xmlns:a16="http://schemas.microsoft.com/office/drawing/2014/main" id="{7FC550FD-D2B8-40C0-BB44-C51B1F1180A3}"/>
              </a:ext>
            </a:extLst>
          </p:cNvPr>
          <p:cNvSpPr txBox="1"/>
          <p:nvPr/>
        </p:nvSpPr>
        <p:spPr>
          <a:xfrm>
            <a:off x="1055658" y="1811721"/>
            <a:ext cx="502920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 has the </a:t>
            </a:r>
            <a:r>
              <a:rPr lang="en-US" sz="2400" b="1" dirty="0">
                <a:solidFill>
                  <a:schemeClr val="accent4">
                    <a:lumMod val="60000"/>
                    <a:lumOff val="40000"/>
                  </a:schemeClr>
                </a:solidFill>
                <a:latin typeface="Consolas" panose="020B0609020204030204" pitchFamily="49" charset="0"/>
              </a:rPr>
              <a:t>struct</a:t>
            </a:r>
            <a:r>
              <a:rPr lang="en-US" sz="2400" dirty="0">
                <a:solidFill>
                  <a:srgbClr val="FFFFFF"/>
                </a:solidFill>
              </a:rPr>
              <a:t> keyword, from the C language.</a:t>
            </a:r>
          </a:p>
        </p:txBody>
      </p:sp>
      <p:pic>
        <p:nvPicPr>
          <p:cNvPr id="15" name="!!Graphic 27">
            <a:extLst>
              <a:ext uri="{FF2B5EF4-FFF2-40B4-BE49-F238E27FC236}">
                <a16:creationId xmlns:a16="http://schemas.microsoft.com/office/drawing/2014/main" id="{2F79E73F-43B8-4863-90FA-48F848FFD51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060621"/>
            <a:ext cx="333196" cy="333196"/>
          </a:xfrm>
          <a:prstGeom prst="rect">
            <a:avLst/>
          </a:prstGeom>
        </p:spPr>
      </p:pic>
      <p:sp>
        <p:nvSpPr>
          <p:cNvPr id="16" name="TextBox 15">
            <a:extLst>
              <a:ext uri="{FF2B5EF4-FFF2-40B4-BE49-F238E27FC236}">
                <a16:creationId xmlns:a16="http://schemas.microsoft.com/office/drawing/2014/main" id="{7796794B-67AF-406A-AA17-EEACD6B74E5A}"/>
              </a:ext>
            </a:extLst>
          </p:cNvPr>
          <p:cNvSpPr txBox="1"/>
          <p:nvPr/>
        </p:nvSpPr>
        <p:spPr>
          <a:xfrm>
            <a:off x="1055658" y="4923093"/>
            <a:ext cx="4846320"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For </a:t>
            </a:r>
            <a:r>
              <a:rPr lang="en-US" sz="2400" b="1" dirty="0">
                <a:solidFill>
                  <a:srgbClr val="FFFFFF"/>
                </a:solidFill>
              </a:rPr>
              <a:t>all</a:t>
            </a:r>
            <a:r>
              <a:rPr lang="en-US" sz="2400" dirty="0">
                <a:solidFill>
                  <a:srgbClr val="FFFFFF"/>
                </a:solidFill>
              </a:rPr>
              <a:t> (yes, </a:t>
            </a:r>
            <a:r>
              <a:rPr lang="en-US" sz="2400" b="1" dirty="0">
                <a:solidFill>
                  <a:srgbClr val="FFFFFF"/>
                </a:solidFill>
              </a:rPr>
              <a:t>all</a:t>
            </a:r>
            <a:r>
              <a:rPr lang="en-US" sz="2400" dirty="0">
                <a:solidFill>
                  <a:srgbClr val="FFFFFF"/>
                </a:solidFill>
              </a:rPr>
              <a:t>) other purposes, structures and classes are the same.</a:t>
            </a:r>
          </a:p>
        </p:txBody>
      </p:sp>
      <p:pic>
        <p:nvPicPr>
          <p:cNvPr id="17" name="!!Graphic 27">
            <a:extLst>
              <a:ext uri="{FF2B5EF4-FFF2-40B4-BE49-F238E27FC236}">
                <a16:creationId xmlns:a16="http://schemas.microsoft.com/office/drawing/2014/main" id="{EF26BC25-8176-4E07-9BAA-F36F8FFC431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5356659"/>
            <a:ext cx="333196" cy="333196"/>
          </a:xfrm>
          <a:prstGeom prst="rect">
            <a:avLst/>
          </a:prstGeom>
        </p:spPr>
      </p:pic>
      <p:sp>
        <p:nvSpPr>
          <p:cNvPr id="30" name="TextBox 29">
            <a:extLst>
              <a:ext uri="{FF2B5EF4-FFF2-40B4-BE49-F238E27FC236}">
                <a16:creationId xmlns:a16="http://schemas.microsoft.com/office/drawing/2014/main" id="{0E0E2AA5-6CB3-4009-9C72-089235A50327}"/>
              </a:ext>
            </a:extLst>
          </p:cNvPr>
          <p:cNvSpPr txBox="1"/>
          <p:nvPr/>
        </p:nvSpPr>
        <p:spPr>
          <a:xfrm>
            <a:off x="6736080" y="1627055"/>
            <a:ext cx="4846320"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In C++ a structure is </a:t>
            </a:r>
            <a:r>
              <a:rPr lang="en-US" sz="2400" b="1" dirty="0">
                <a:solidFill>
                  <a:srgbClr val="FFFFFF"/>
                </a:solidFill>
              </a:rPr>
              <a:t>exactly</a:t>
            </a:r>
            <a:r>
              <a:rPr lang="en-US" sz="2400" dirty="0">
                <a:solidFill>
                  <a:srgbClr val="FFFFFF"/>
                </a:solidFill>
              </a:rPr>
              <a:t> like a class, except for one, and only </a:t>
            </a:r>
            <a:r>
              <a:rPr lang="en-US" sz="2400" b="1" dirty="0">
                <a:solidFill>
                  <a:srgbClr val="FFFFFF"/>
                </a:solidFill>
              </a:rPr>
              <a:t>one</a:t>
            </a:r>
            <a:r>
              <a:rPr lang="en-US" sz="2400" dirty="0">
                <a:solidFill>
                  <a:srgbClr val="FFFFFF"/>
                </a:solidFill>
              </a:rPr>
              <a:t> difference:</a:t>
            </a:r>
          </a:p>
        </p:txBody>
      </p:sp>
      <p:pic>
        <p:nvPicPr>
          <p:cNvPr id="31" name="!!Graphic 27">
            <a:extLst>
              <a:ext uri="{FF2B5EF4-FFF2-40B4-BE49-F238E27FC236}">
                <a16:creationId xmlns:a16="http://schemas.microsoft.com/office/drawing/2014/main" id="{5CB494AA-7002-409C-938C-C43E67DB52C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93070" y="2060621"/>
            <a:ext cx="333196" cy="333196"/>
          </a:xfrm>
          <a:prstGeom prst="rect">
            <a:avLst/>
          </a:prstGeom>
        </p:spPr>
      </p:pic>
      <p:sp>
        <p:nvSpPr>
          <p:cNvPr id="32" name="TextBox 31">
            <a:extLst>
              <a:ext uri="{FF2B5EF4-FFF2-40B4-BE49-F238E27FC236}">
                <a16:creationId xmlns:a16="http://schemas.microsoft.com/office/drawing/2014/main" id="{12578442-76FB-4585-B976-3A9DB1BC082B}"/>
              </a:ext>
            </a:extLst>
          </p:cNvPr>
          <p:cNvSpPr txBox="1"/>
          <p:nvPr/>
        </p:nvSpPr>
        <p:spPr>
          <a:xfrm>
            <a:off x="7272592" y="2921168"/>
            <a:ext cx="4306760" cy="1015663"/>
          </a:xfrm>
          <a:prstGeom prst="rect">
            <a:avLst/>
          </a:prstGeom>
          <a:noFill/>
        </p:spPr>
        <p:txBody>
          <a:bodyPr wrap="square" rtlCol="0" anchor="ctr">
            <a:spAutoFit/>
          </a:bodyPr>
          <a:lstStyle/>
          <a:p>
            <a:pPr lvl="0">
              <a:buClr>
                <a:srgbClr val="69EEF0"/>
              </a:buClr>
              <a:buSzPct val="150000"/>
              <a:defRPr/>
            </a:pPr>
            <a:r>
              <a:rPr lang="en-US" sz="2000" dirty="0">
                <a:solidFill>
                  <a:schemeClr val="accent4">
                    <a:lumMod val="60000"/>
                    <a:lumOff val="40000"/>
                  </a:schemeClr>
                </a:solidFill>
              </a:rPr>
              <a:t>Everything in a structure defaults to </a:t>
            </a:r>
            <a:r>
              <a:rPr lang="en-US" sz="2000" b="1" dirty="0">
                <a:solidFill>
                  <a:schemeClr val="accent4">
                    <a:lumMod val="60000"/>
                    <a:lumOff val="40000"/>
                  </a:schemeClr>
                </a:solidFill>
              </a:rPr>
              <a:t>public</a:t>
            </a:r>
            <a:r>
              <a:rPr lang="en-US" sz="2000" dirty="0">
                <a:solidFill>
                  <a:schemeClr val="accent4">
                    <a:lumMod val="60000"/>
                    <a:lumOff val="40000"/>
                  </a:schemeClr>
                </a:solidFill>
              </a:rPr>
              <a:t> accessibility, instead of </a:t>
            </a:r>
            <a:r>
              <a:rPr lang="en-US" sz="2000" b="1" dirty="0">
                <a:solidFill>
                  <a:schemeClr val="accent4">
                    <a:lumMod val="60000"/>
                    <a:lumOff val="40000"/>
                  </a:schemeClr>
                </a:solidFill>
              </a:rPr>
              <a:t>private</a:t>
            </a:r>
            <a:r>
              <a:rPr lang="en-US" sz="2000" dirty="0">
                <a:solidFill>
                  <a:schemeClr val="accent4">
                    <a:lumMod val="60000"/>
                    <a:lumOff val="40000"/>
                  </a:schemeClr>
                </a:solidFill>
              </a:rPr>
              <a:t>, in classes.</a:t>
            </a:r>
          </a:p>
        </p:txBody>
      </p:sp>
      <p:cxnSp>
        <p:nvCxnSpPr>
          <p:cNvPr id="36" name="Connector: Elbow 35">
            <a:extLst>
              <a:ext uri="{FF2B5EF4-FFF2-40B4-BE49-F238E27FC236}">
                <a16:creationId xmlns:a16="http://schemas.microsoft.com/office/drawing/2014/main" id="{BC752F4F-FF82-411A-881C-01723435327C}"/>
              </a:ext>
              <a:ext uri="{C183D7F6-B498-43B3-948B-1728B52AA6E4}">
                <adec:decorative xmlns:adec="http://schemas.microsoft.com/office/drawing/2017/decorative" val="1"/>
              </a:ext>
            </a:extLst>
          </p:cNvPr>
          <p:cNvCxnSpPr>
            <a:cxnSpLocks/>
            <a:stCxn id="32" idx="1"/>
          </p:cNvCxnSpPr>
          <p:nvPr/>
        </p:nvCxnSpPr>
        <p:spPr>
          <a:xfrm rot="10800000">
            <a:off x="6953250" y="2850846"/>
            <a:ext cx="319342" cy="578155"/>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05D6B9A-1EF5-4E3F-97DF-0AFB44759395}"/>
              </a:ext>
            </a:extLst>
          </p:cNvPr>
          <p:cNvSpPr txBox="1"/>
          <p:nvPr/>
        </p:nvSpPr>
        <p:spPr>
          <a:xfrm>
            <a:off x="6736080" y="4923093"/>
            <a:ext cx="4846320"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All “class” concepts (except private by default) also apply to structures.</a:t>
            </a:r>
          </a:p>
        </p:txBody>
      </p:sp>
      <p:pic>
        <p:nvPicPr>
          <p:cNvPr id="42" name="!!Graphic 27">
            <a:extLst>
              <a:ext uri="{FF2B5EF4-FFF2-40B4-BE49-F238E27FC236}">
                <a16:creationId xmlns:a16="http://schemas.microsoft.com/office/drawing/2014/main" id="{7089105D-E6C2-4670-821C-B4A09150AE6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93070" y="5356659"/>
            <a:ext cx="333196" cy="333196"/>
          </a:xfrm>
          <a:prstGeom prst="rect">
            <a:avLst/>
          </a:prstGeom>
        </p:spPr>
      </p:pic>
      <p:sp>
        <p:nvSpPr>
          <p:cNvPr id="33" name="TextBox 32">
            <a:extLst>
              <a:ext uri="{FF2B5EF4-FFF2-40B4-BE49-F238E27FC236}">
                <a16:creationId xmlns:a16="http://schemas.microsoft.com/office/drawing/2014/main" id="{460099C9-4EB7-4888-AD95-28746F458B17}"/>
              </a:ext>
            </a:extLst>
          </p:cNvPr>
          <p:cNvSpPr txBox="1"/>
          <p:nvPr/>
        </p:nvSpPr>
        <p:spPr>
          <a:xfrm>
            <a:off x="1565151" y="2815761"/>
            <a:ext cx="43067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Other languages may have this as well.</a:t>
            </a:r>
          </a:p>
        </p:txBody>
      </p:sp>
      <p:sp>
        <p:nvSpPr>
          <p:cNvPr id="34" name="TextBox 33">
            <a:extLst>
              <a:ext uri="{FF2B5EF4-FFF2-40B4-BE49-F238E27FC236}">
                <a16:creationId xmlns:a16="http://schemas.microsoft.com/office/drawing/2014/main" id="{EE79F680-4210-4593-A83D-0C48419638F0}"/>
              </a:ext>
            </a:extLst>
          </p:cNvPr>
          <p:cNvSpPr txBox="1"/>
          <p:nvPr/>
        </p:nvSpPr>
        <p:spPr>
          <a:xfrm>
            <a:off x="1572771" y="3628980"/>
            <a:ext cx="43067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Typically, it is similar to a class, but many have minor differences.</a:t>
            </a:r>
          </a:p>
        </p:txBody>
      </p:sp>
      <p:cxnSp>
        <p:nvCxnSpPr>
          <p:cNvPr id="35" name="Connector: Elbow 34">
            <a:extLst>
              <a:ext uri="{FF2B5EF4-FFF2-40B4-BE49-F238E27FC236}">
                <a16:creationId xmlns:a16="http://schemas.microsoft.com/office/drawing/2014/main" id="{479CF36F-37EE-4859-9338-2FD8010FD410}"/>
              </a:ext>
              <a:ext uri="{C183D7F6-B498-43B3-948B-1728B52AA6E4}">
                <adec:decorative xmlns:adec="http://schemas.microsoft.com/office/drawing/2017/decorative" val="1"/>
              </a:ext>
            </a:extLst>
          </p:cNvPr>
          <p:cNvCxnSpPr>
            <a:cxnSpLocks/>
            <a:stCxn id="34" idx="1"/>
          </p:cNvCxnSpPr>
          <p:nvPr/>
        </p:nvCxnSpPr>
        <p:spPr>
          <a:xfrm rot="10800000">
            <a:off x="1229713" y="3169705"/>
            <a:ext cx="343058" cy="813218"/>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D764E03-9F4B-47D7-B2C9-C79423863D59}"/>
              </a:ext>
              <a:ext uri="{C183D7F6-B498-43B3-948B-1728B52AA6E4}">
                <adec:decorative xmlns:adec="http://schemas.microsoft.com/office/drawing/2017/decorative" val="1"/>
              </a:ext>
            </a:extLst>
          </p:cNvPr>
          <p:cNvCxnSpPr>
            <a:cxnSpLocks/>
            <a:stCxn id="33" idx="1"/>
          </p:cNvCxnSpPr>
          <p:nvPr/>
        </p:nvCxnSpPr>
        <p:spPr>
          <a:xfrm rot="10800000">
            <a:off x="1229713" y="2701502"/>
            <a:ext cx="335438" cy="468203"/>
          </a:xfrm>
          <a:prstGeom prst="bentConnector2">
            <a:avLst/>
          </a:prstGeom>
          <a:ln w="12700"/>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62106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0" grpId="0"/>
      <p:bldP spid="32"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Class vs. Struct</a:t>
            </a:r>
          </a:p>
        </p:txBody>
      </p:sp>
      <p:sp>
        <p:nvSpPr>
          <p:cNvPr id="12" name="Rectangle 11">
            <a:extLst>
              <a:ext uri="{FF2B5EF4-FFF2-40B4-BE49-F238E27FC236}">
                <a16:creationId xmlns:a16="http://schemas.microsoft.com/office/drawing/2014/main" id="{A0A89DCB-B1DC-4768-8686-A8F8114C925C}"/>
              </a:ext>
              <a:ext uri="{C183D7F6-B498-43B3-948B-1728B52AA6E4}">
                <adec:decorative xmlns:adec="http://schemas.microsoft.com/office/drawing/2017/decorative" val="1"/>
              </a:ext>
            </a:extLst>
          </p:cNvPr>
          <p:cNvSpPr/>
          <p:nvPr/>
        </p:nvSpPr>
        <p:spPr>
          <a:xfrm>
            <a:off x="5821679" y="2400300"/>
            <a:ext cx="100182" cy="37719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18E65C-8A3D-4E75-AFAA-A2BE1DCD6C70}"/>
              </a:ext>
            </a:extLst>
          </p:cNvPr>
          <p:cNvSpPr/>
          <p:nvPr/>
        </p:nvSpPr>
        <p:spPr>
          <a:xfrm>
            <a:off x="709782" y="1600200"/>
            <a:ext cx="4937760"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latin typeface="Consolas" panose="020B0609020204030204" pitchFamily="49" charset="0"/>
              </a:rPr>
              <a:t>c</a:t>
            </a:r>
            <a:r>
              <a:rPr lang="en-US" sz="1800" dirty="0">
                <a:solidFill>
                  <a:schemeClr val="tx1"/>
                </a:solidFill>
                <a:latin typeface="Consolas" panose="020B0609020204030204" pitchFamily="49" charset="0"/>
              </a:rPr>
              <a:t>lass</a:t>
            </a:r>
          </a:p>
        </p:txBody>
      </p:sp>
      <p:sp>
        <p:nvSpPr>
          <p:cNvPr id="19" name="Rectangle 18">
            <a:extLst>
              <a:ext uri="{FF2B5EF4-FFF2-40B4-BE49-F238E27FC236}">
                <a16:creationId xmlns:a16="http://schemas.microsoft.com/office/drawing/2014/main" id="{801ECB3F-8DCC-4BA6-8DAE-D8D82339F28E}"/>
              </a:ext>
            </a:extLst>
          </p:cNvPr>
          <p:cNvSpPr/>
          <p:nvPr/>
        </p:nvSpPr>
        <p:spPr>
          <a:xfrm>
            <a:off x="709781" y="2400300"/>
            <a:ext cx="4937760" cy="37719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Person</a:t>
            </a:r>
          </a:p>
          <a:p>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Person();</a:t>
            </a:r>
          </a:p>
          <a:p>
            <a:r>
              <a:rPr lang="en-US" dirty="0">
                <a:solidFill>
                  <a:srgbClr val="000000"/>
                </a:solidFill>
                <a:latin typeface="Consolas" panose="020B0609020204030204" pitchFamily="49" charset="0"/>
              </a:rPr>
              <a:t>   Person(</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Person</a:t>
            </a:r>
            <a:r>
              <a:rPr lang="en-US" dirty="0">
                <a:solidFill>
                  <a:srgbClr val="000000"/>
                </a:solidFill>
                <a:latin typeface="Consolas" panose="020B0609020204030204" pitchFamily="49" charset="0"/>
              </a:rPr>
              <a:t> &amp;);</a:t>
            </a:r>
          </a:p>
          <a:p>
            <a:r>
              <a:rPr lang="en-US" dirty="0">
                <a:solidFill>
                  <a:srgbClr val="000000"/>
                </a:solidFill>
                <a:latin typeface="Consolas" panose="020B0609020204030204" pitchFamily="49" charset="0"/>
              </a:rPr>
              <a:t>   ~Person();</a:t>
            </a:r>
          </a:p>
          <a:p>
            <a:endParaRPr lang="en-US" dirty="0">
              <a:solidFill>
                <a:srgbClr val="0000FF"/>
              </a:solidFill>
              <a:latin typeface="Consolas" panose="020B0609020204030204" pitchFamily="49" charset="0"/>
            </a:endParaRPr>
          </a:p>
          <a:p>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a:t>
            </a:r>
          </a:p>
          <a:p>
            <a:r>
              <a:rPr lang="en-US" dirty="0">
                <a:solidFill>
                  <a:srgbClr val="2B91AF"/>
                </a:solidFill>
                <a:latin typeface="Consolas" panose="020B0609020204030204" pitchFamily="49" charset="0"/>
              </a:rPr>
              <a:t>   </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name;</a:t>
            </a:r>
          </a:p>
          <a:p>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age;</a:t>
            </a:r>
          </a:p>
          <a:p>
            <a:r>
              <a:rPr lang="en-US" dirty="0">
                <a:solidFill>
                  <a:srgbClr val="0000FF"/>
                </a:solidFill>
                <a:latin typeface="Consolas" panose="020B0609020204030204" pitchFamily="49" charset="0"/>
              </a:rPr>
              <a:t>   float</a:t>
            </a:r>
            <a:r>
              <a:rPr lang="en-US" dirty="0">
                <a:solidFill>
                  <a:srgbClr val="000000"/>
                </a:solidFill>
                <a:latin typeface="Consolas" panose="020B0609020204030204" pitchFamily="49" charset="0"/>
              </a:rPr>
              <a:t> salary;</a:t>
            </a:r>
          </a:p>
          <a:p>
            <a:r>
              <a:rPr lang="en-US" dirty="0">
                <a:solidFill>
                  <a:srgbClr val="000000"/>
                </a:solidFill>
                <a:latin typeface="Consolas" panose="020B0609020204030204" pitchFamily="49" charset="0"/>
              </a:rPr>
              <a:t>};</a:t>
            </a:r>
            <a:endParaRPr lang="en-US" dirty="0"/>
          </a:p>
        </p:txBody>
      </p:sp>
      <p:sp>
        <p:nvSpPr>
          <p:cNvPr id="20" name="Rectangle 19">
            <a:extLst>
              <a:ext uri="{FF2B5EF4-FFF2-40B4-BE49-F238E27FC236}">
                <a16:creationId xmlns:a16="http://schemas.microsoft.com/office/drawing/2014/main" id="{F61C6F8C-FD67-4E43-ADBF-B3C383BFEBCC}"/>
              </a:ext>
            </a:extLst>
          </p:cNvPr>
          <p:cNvSpPr/>
          <p:nvPr/>
        </p:nvSpPr>
        <p:spPr>
          <a:xfrm>
            <a:off x="5921861" y="1600200"/>
            <a:ext cx="5660539"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latin typeface="Consolas" panose="020B0609020204030204" pitchFamily="49" charset="0"/>
              </a:rPr>
              <a:t>s</a:t>
            </a:r>
            <a:r>
              <a:rPr lang="en-US" sz="1800" dirty="0">
                <a:solidFill>
                  <a:schemeClr val="tx1"/>
                </a:solidFill>
                <a:latin typeface="Consolas" panose="020B0609020204030204" pitchFamily="49" charset="0"/>
              </a:rPr>
              <a:t>truct</a:t>
            </a:r>
          </a:p>
        </p:txBody>
      </p:sp>
      <p:sp>
        <p:nvSpPr>
          <p:cNvPr id="21" name="Rectangle 20">
            <a:extLst>
              <a:ext uri="{FF2B5EF4-FFF2-40B4-BE49-F238E27FC236}">
                <a16:creationId xmlns:a16="http://schemas.microsoft.com/office/drawing/2014/main" id="{03C2833A-DF34-4CE3-BBB5-33FF2FCB58B9}"/>
              </a:ext>
            </a:extLst>
          </p:cNvPr>
          <p:cNvSpPr/>
          <p:nvPr/>
        </p:nvSpPr>
        <p:spPr>
          <a:xfrm>
            <a:off x="5921861" y="2400300"/>
            <a:ext cx="5660539" cy="37719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a:r>
              <a:rPr lang="en-US" dirty="0">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Person</a:t>
            </a:r>
          </a:p>
          <a:p>
            <a:pPr lvl="0"/>
            <a:r>
              <a:rPr lang="en-US" dirty="0">
                <a:solidFill>
                  <a:srgbClr val="000000"/>
                </a:solidFill>
                <a:latin typeface="Consolas" panose="020B0609020204030204" pitchFamily="49" charset="0"/>
              </a:rPr>
              <a:t>{</a:t>
            </a:r>
          </a:p>
          <a:p>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a:t>
            </a:r>
          </a:p>
          <a:p>
            <a:pPr lvl="0"/>
            <a:r>
              <a:rPr lang="en-US" dirty="0">
                <a:solidFill>
                  <a:srgbClr val="000000"/>
                </a:solidFill>
                <a:latin typeface="Consolas" panose="020B0609020204030204" pitchFamily="49" charset="0"/>
              </a:rPr>
              <a:t>   Person();</a:t>
            </a:r>
          </a:p>
          <a:p>
            <a:pPr lvl="0"/>
            <a:r>
              <a:rPr lang="en-US" dirty="0">
                <a:solidFill>
                  <a:srgbClr val="000000"/>
                </a:solidFill>
                <a:latin typeface="Consolas" panose="020B0609020204030204" pitchFamily="49" charset="0"/>
              </a:rPr>
              <a:t>   Person(</a:t>
            </a:r>
            <a:r>
              <a:rPr lang="en-US" dirty="0">
                <a:solidFill>
                  <a:srgbClr val="0000FF"/>
                </a:solidFill>
                <a:latin typeface="Consolas" panose="020B0609020204030204" pitchFamily="49" charset="0"/>
              </a:rPr>
              <a:t>const</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Person</a:t>
            </a:r>
            <a:r>
              <a:rPr lang="en-US" dirty="0">
                <a:solidFill>
                  <a:srgbClr val="000000"/>
                </a:solidFill>
                <a:latin typeface="Consolas" panose="020B0609020204030204" pitchFamily="49" charset="0"/>
              </a:rPr>
              <a:t> &amp;);</a:t>
            </a:r>
          </a:p>
          <a:p>
            <a:pPr lvl="0"/>
            <a:r>
              <a:rPr lang="en-US" dirty="0">
                <a:solidFill>
                  <a:srgbClr val="000000"/>
                </a:solidFill>
                <a:latin typeface="Consolas" panose="020B0609020204030204" pitchFamily="49" charset="0"/>
              </a:rPr>
              <a:t>   ~Person();</a:t>
            </a:r>
          </a:p>
          <a:p>
            <a:pPr lvl="0"/>
            <a:endParaRPr lang="en-US" dirty="0">
              <a:solidFill>
                <a:srgbClr val="0000FF"/>
              </a:solidFill>
              <a:latin typeface="Consolas" panose="020B0609020204030204" pitchFamily="49" charset="0"/>
            </a:endParaRPr>
          </a:p>
          <a:p>
            <a:pPr lvl="0"/>
            <a:r>
              <a:rPr lang="en-US" dirty="0">
                <a:solidFill>
                  <a:srgbClr val="0000FF"/>
                </a:solidFill>
                <a:latin typeface="Consolas" panose="020B0609020204030204" pitchFamily="49" charset="0"/>
              </a:rPr>
              <a:t>private</a:t>
            </a:r>
            <a:r>
              <a:rPr lang="en-US" dirty="0">
                <a:solidFill>
                  <a:srgbClr val="000000"/>
                </a:solidFill>
                <a:latin typeface="Consolas" panose="020B0609020204030204" pitchFamily="49" charset="0"/>
              </a:rPr>
              <a:t>:</a:t>
            </a:r>
          </a:p>
          <a:p>
            <a:pPr lvl="0"/>
            <a:r>
              <a:rPr lang="en-US" dirty="0">
                <a:solidFill>
                  <a:srgbClr val="2B91AF"/>
                </a:solidFill>
                <a:latin typeface="Consolas" panose="020B0609020204030204" pitchFamily="49" charset="0"/>
              </a:rPr>
              <a:t>   </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name;</a:t>
            </a:r>
          </a:p>
          <a:p>
            <a:pPr lvl="0"/>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age;</a:t>
            </a:r>
          </a:p>
          <a:p>
            <a:pPr lvl="0"/>
            <a:r>
              <a:rPr lang="en-US" dirty="0">
                <a:solidFill>
                  <a:srgbClr val="0000FF"/>
                </a:solidFill>
                <a:latin typeface="Consolas" panose="020B0609020204030204" pitchFamily="49" charset="0"/>
              </a:rPr>
              <a:t>   float</a:t>
            </a:r>
            <a:r>
              <a:rPr lang="en-US" dirty="0">
                <a:solidFill>
                  <a:srgbClr val="000000"/>
                </a:solidFill>
                <a:latin typeface="Consolas" panose="020B0609020204030204" pitchFamily="49" charset="0"/>
              </a:rPr>
              <a:t> salary;</a:t>
            </a:r>
          </a:p>
          <a:p>
            <a:pPr lvl="0"/>
            <a:r>
              <a:rPr lang="en-US" dirty="0">
                <a:solidFill>
                  <a:srgbClr val="000000"/>
                </a:solidFill>
                <a:latin typeface="Consolas" panose="020B0609020204030204" pitchFamily="49" charset="0"/>
              </a:rPr>
              <a:t>};</a:t>
            </a:r>
            <a:endParaRPr lang="en-US" dirty="0">
              <a:solidFill>
                <a:prstClr val="black"/>
              </a:solidFill>
            </a:endParaRPr>
          </a:p>
        </p:txBody>
      </p:sp>
      <p:sp>
        <p:nvSpPr>
          <p:cNvPr id="22" name="Rectangle 21">
            <a:extLst>
              <a:ext uri="{FF2B5EF4-FFF2-40B4-BE49-F238E27FC236}">
                <a16:creationId xmlns:a16="http://schemas.microsoft.com/office/drawing/2014/main" id="{7A76BD10-A6A6-44D9-833B-44EDC8B11279}"/>
              </a:ext>
              <a:ext uri="{C183D7F6-B498-43B3-948B-1728B52AA6E4}">
                <adec:decorative xmlns:adec="http://schemas.microsoft.com/office/drawing/2017/decorative" val="1"/>
              </a:ext>
            </a:extLst>
          </p:cNvPr>
          <p:cNvSpPr/>
          <p:nvPr/>
        </p:nvSpPr>
        <p:spPr>
          <a:xfrm>
            <a:off x="5821679" y="1600200"/>
            <a:ext cx="100182"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BA0C43C-B0A5-45E3-9BE6-15061B4882DC}"/>
              </a:ext>
              <a:ext uri="{C183D7F6-B498-43B3-948B-1728B52AA6E4}">
                <adec:decorative xmlns:adec="http://schemas.microsoft.com/office/drawing/2017/decorative" val="1"/>
              </a:ext>
            </a:extLst>
          </p:cNvPr>
          <p:cNvSpPr/>
          <p:nvPr/>
        </p:nvSpPr>
        <p:spPr>
          <a:xfrm>
            <a:off x="609600" y="2400300"/>
            <a:ext cx="100182" cy="37719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A153D13-A1A1-425E-8B1C-F531193877F0}"/>
              </a:ext>
              <a:ext uri="{C183D7F6-B498-43B3-948B-1728B52AA6E4}">
                <adec:decorative xmlns:adec="http://schemas.microsoft.com/office/drawing/2017/decorative" val="1"/>
              </a:ext>
            </a:extLst>
          </p:cNvPr>
          <p:cNvSpPr/>
          <p:nvPr/>
        </p:nvSpPr>
        <p:spPr>
          <a:xfrm>
            <a:off x="609600" y="1600200"/>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0FF885B-6147-4094-BFEB-5471814152EC}"/>
              </a:ext>
            </a:extLst>
          </p:cNvPr>
          <p:cNvSpPr/>
          <p:nvPr/>
        </p:nvSpPr>
        <p:spPr>
          <a:xfrm>
            <a:off x="2622232" y="2860686"/>
            <a:ext cx="2651760" cy="3657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If you remove these…</a:t>
            </a:r>
          </a:p>
        </p:txBody>
      </p:sp>
      <p:sp>
        <p:nvSpPr>
          <p:cNvPr id="26" name="Rectangle 25">
            <a:extLst>
              <a:ext uri="{FF2B5EF4-FFF2-40B4-BE49-F238E27FC236}">
                <a16:creationId xmlns:a16="http://schemas.microsoft.com/office/drawing/2014/main" id="{2637F91B-EC09-4E53-B03A-E3ADB7D32FC7}"/>
              </a:ext>
              <a:ext uri="{C183D7F6-B498-43B3-948B-1728B52AA6E4}">
                <adec:decorative xmlns:adec="http://schemas.microsoft.com/office/drawing/2017/decorative" val="1"/>
              </a:ext>
            </a:extLst>
          </p:cNvPr>
          <p:cNvSpPr/>
          <p:nvPr/>
        </p:nvSpPr>
        <p:spPr>
          <a:xfrm>
            <a:off x="846941" y="3194373"/>
            <a:ext cx="981859" cy="29146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28A4474-063B-42A6-ABC3-73DBE1909E7C}"/>
              </a:ext>
              <a:ext uri="{C183D7F6-B498-43B3-948B-1728B52AA6E4}">
                <adec:decorative xmlns:adec="http://schemas.microsoft.com/office/drawing/2017/decorative" val="1"/>
              </a:ext>
            </a:extLst>
          </p:cNvPr>
          <p:cNvSpPr>
            <a:spLocks/>
          </p:cNvSpPr>
          <p:nvPr/>
        </p:nvSpPr>
        <p:spPr>
          <a:xfrm>
            <a:off x="6067425" y="3194373"/>
            <a:ext cx="981859" cy="29146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6A29CC87-4626-4F43-BD4F-5FC38FBFB351}"/>
              </a:ext>
            </a:extLst>
          </p:cNvPr>
          <p:cNvSpPr/>
          <p:nvPr/>
        </p:nvSpPr>
        <p:spPr>
          <a:xfrm>
            <a:off x="4296139" y="3581407"/>
            <a:ext cx="1920240" cy="6400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These become private.</a:t>
            </a:r>
          </a:p>
        </p:txBody>
      </p:sp>
      <p:sp>
        <p:nvSpPr>
          <p:cNvPr id="48" name="Rectangle 47">
            <a:extLst>
              <a:ext uri="{FF2B5EF4-FFF2-40B4-BE49-F238E27FC236}">
                <a16:creationId xmlns:a16="http://schemas.microsoft.com/office/drawing/2014/main" id="{D3C24181-C37F-43A6-AF32-2E7470F76150}"/>
              </a:ext>
              <a:ext uri="{C183D7F6-B498-43B3-948B-1728B52AA6E4}">
                <adec:decorative xmlns:adec="http://schemas.microsoft.com/office/drawing/2017/decorative" val="1"/>
              </a:ext>
            </a:extLst>
          </p:cNvPr>
          <p:cNvSpPr/>
          <p:nvPr/>
        </p:nvSpPr>
        <p:spPr>
          <a:xfrm>
            <a:off x="1226144" y="3485838"/>
            <a:ext cx="2983905" cy="83121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9" name="Connector: Elbow 48">
            <a:extLst>
              <a:ext uri="{FF2B5EF4-FFF2-40B4-BE49-F238E27FC236}">
                <a16:creationId xmlns:a16="http://schemas.microsoft.com/office/drawing/2014/main" id="{8D1E0092-3A4F-4B22-887B-DAEBBC945785}"/>
              </a:ext>
              <a:ext uri="{C183D7F6-B498-43B3-948B-1728B52AA6E4}">
                <adec:decorative xmlns:adec="http://schemas.microsoft.com/office/drawing/2017/decorative" val="1"/>
              </a:ext>
            </a:extLst>
          </p:cNvPr>
          <p:cNvCxnSpPr>
            <a:cxnSpLocks/>
            <a:stCxn id="26" idx="3"/>
            <a:endCxn id="25" idx="1"/>
          </p:cNvCxnSpPr>
          <p:nvPr/>
        </p:nvCxnSpPr>
        <p:spPr>
          <a:xfrm flipV="1">
            <a:off x="1828800" y="3043566"/>
            <a:ext cx="793432" cy="296540"/>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7C82CBA3-1FDE-472C-B90B-B496F721028F}"/>
              </a:ext>
              <a:ext uri="{C183D7F6-B498-43B3-948B-1728B52AA6E4}">
                <adec:decorative xmlns:adec="http://schemas.microsoft.com/office/drawing/2017/decorative" val="1"/>
              </a:ext>
            </a:extLst>
          </p:cNvPr>
          <p:cNvCxnSpPr>
            <a:cxnSpLocks/>
            <a:stCxn id="27" idx="1"/>
            <a:endCxn id="25" idx="3"/>
          </p:cNvCxnSpPr>
          <p:nvPr/>
        </p:nvCxnSpPr>
        <p:spPr>
          <a:xfrm rot="10800000">
            <a:off x="5273993" y="3043566"/>
            <a:ext cx="793433" cy="296540"/>
          </a:xfrm>
          <a:prstGeom prst="bentConnector3">
            <a:avLst>
              <a:gd name="adj1" fmla="val 66807"/>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563B814-086D-46CC-A2FD-F9AB2473E420}"/>
              </a:ext>
              <a:ext uri="{C183D7F6-B498-43B3-948B-1728B52AA6E4}">
                <adec:decorative xmlns:adec="http://schemas.microsoft.com/office/drawing/2017/decorative" val="1"/>
              </a:ext>
            </a:extLst>
          </p:cNvPr>
          <p:cNvSpPr/>
          <p:nvPr/>
        </p:nvSpPr>
        <p:spPr>
          <a:xfrm>
            <a:off x="6422146" y="3485838"/>
            <a:ext cx="2983905" cy="831219"/>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201FBC0-4B5C-4C3F-9AD5-6BC9A9963C54}"/>
              </a:ext>
            </a:extLst>
          </p:cNvPr>
          <p:cNvSpPr>
            <a:spLocks/>
          </p:cNvSpPr>
          <p:nvPr/>
        </p:nvSpPr>
        <p:spPr>
          <a:xfrm>
            <a:off x="9506233" y="3581407"/>
            <a:ext cx="1920240" cy="6400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These stay public.</a:t>
            </a:r>
          </a:p>
        </p:txBody>
      </p:sp>
      <p:cxnSp>
        <p:nvCxnSpPr>
          <p:cNvPr id="76" name="Straight Connector 75">
            <a:extLst>
              <a:ext uri="{FF2B5EF4-FFF2-40B4-BE49-F238E27FC236}">
                <a16:creationId xmlns:a16="http://schemas.microsoft.com/office/drawing/2014/main" id="{1A05B779-CDBD-4FE7-9DD0-40A56313FBD8}"/>
              </a:ext>
              <a:ext uri="{C183D7F6-B498-43B3-948B-1728B52AA6E4}">
                <adec:decorative xmlns:adec="http://schemas.microsoft.com/office/drawing/2017/decorative" val="1"/>
              </a:ext>
            </a:extLst>
          </p:cNvPr>
          <p:cNvCxnSpPr>
            <a:cxnSpLocks/>
            <a:stCxn id="48" idx="3"/>
            <a:endCxn id="47" idx="1"/>
          </p:cNvCxnSpPr>
          <p:nvPr/>
        </p:nvCxnSpPr>
        <p:spPr>
          <a:xfrm flipV="1">
            <a:off x="4210049" y="3901447"/>
            <a:ext cx="86090"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6F7BD43-9E4F-43D9-81C8-ADE42A06CC05}"/>
              </a:ext>
              <a:ext uri="{C183D7F6-B498-43B3-948B-1728B52AA6E4}">
                <adec:decorative xmlns:adec="http://schemas.microsoft.com/office/drawing/2017/decorative" val="1"/>
              </a:ext>
            </a:extLst>
          </p:cNvPr>
          <p:cNvCxnSpPr>
            <a:cxnSpLocks/>
            <a:stCxn id="61" idx="3"/>
            <a:endCxn id="75" idx="1"/>
          </p:cNvCxnSpPr>
          <p:nvPr/>
        </p:nvCxnSpPr>
        <p:spPr>
          <a:xfrm flipV="1">
            <a:off x="9406051" y="3901447"/>
            <a:ext cx="100182"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089890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500"/>
                                        <p:tgtEl>
                                          <p:spTgt spid="7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fade">
                                      <p:cBhvr>
                                        <p:cTn id="38" dur="500"/>
                                        <p:tgtEl>
                                          <p:spTgt spid="75"/>
                                        </p:tgtEl>
                                      </p:cBhvr>
                                    </p:animEffect>
                                  </p:childTnLst>
                                </p:cTn>
                              </p:par>
                              <p:par>
                                <p:cTn id="39" presetID="10" presetClass="entr" presetSubtype="0" fill="hold"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47" grpId="0" animBg="1"/>
      <p:bldP spid="48" grpId="0" animBg="1"/>
      <p:bldP spid="61" grpId="0" animBg="1"/>
      <p:bldP spid="7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Why Even Use Structures?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653815"/>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Structures can be good for “simple” objects.</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269425"/>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Objects that are </a:t>
            </a:r>
            <a:r>
              <a:rPr lang="en-US" sz="2400" b="1" dirty="0">
                <a:solidFill>
                  <a:srgbClr val="FFFFFF"/>
                </a:solidFill>
              </a:rPr>
              <a:t>only</a:t>
            </a:r>
            <a:r>
              <a:rPr lang="en-US" sz="2400" dirty="0">
                <a:solidFill>
                  <a:srgbClr val="FFFFFF"/>
                </a:solidFill>
              </a:rPr>
              <a:t> a collection of data, with no complex functionality</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2885035"/>
            <a:ext cx="10786574" cy="15544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8000"/>
                </a:solidFill>
                <a:latin typeface="Consolas" panose="020B0609020204030204" pitchFamily="49" charset="0"/>
              </a:rPr>
              <a:t>// Just 3 floats, nothing else</a:t>
            </a:r>
          </a:p>
          <a:p>
            <a:pPr defTabSz="457200"/>
            <a:r>
              <a:rPr lang="en-US" dirty="0">
                <a:solidFill>
                  <a:srgbClr val="0000FF"/>
                </a:solidFill>
                <a:latin typeface="Consolas" panose="020B0609020204030204" pitchFamily="49" charset="0"/>
              </a:rPr>
              <a:t>struct</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PointIn3DSpace</a:t>
            </a:r>
          </a:p>
          <a:p>
            <a:pPr defTabSz="457200"/>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float</a:t>
            </a:r>
            <a:r>
              <a:rPr lang="en-US" dirty="0">
                <a:solidFill>
                  <a:srgbClr val="000000"/>
                </a:solidFill>
                <a:latin typeface="Consolas" panose="020B0609020204030204" pitchFamily="49" charset="0"/>
              </a:rPr>
              <a:t> x, y, z;</a:t>
            </a:r>
          </a:p>
          <a:p>
            <a:pPr defTabSz="457200"/>
            <a:r>
              <a:rPr lang="en-US" dirty="0">
                <a:solidFill>
                  <a:srgbClr val="000000"/>
                </a:solidFill>
                <a:latin typeface="Consolas" panose="020B0609020204030204" pitchFamily="49" charset="0"/>
              </a:rPr>
              <a:t>};</a:t>
            </a:r>
            <a:endParaRPr lang="en-US" dirty="0"/>
          </a:p>
        </p:txBody>
      </p:sp>
      <p:sp>
        <p:nvSpPr>
          <p:cNvPr id="11" name="Rectangle 10">
            <a:extLst>
              <a:ext uri="{FF2B5EF4-FFF2-40B4-BE49-F238E27FC236}">
                <a16:creationId xmlns:a16="http://schemas.microsoft.com/office/drawing/2014/main" id="{EEF01857-ECB7-4051-A439-698506896CB0}"/>
              </a:ext>
            </a:extLst>
          </p:cNvPr>
          <p:cNvSpPr/>
          <p:nvPr/>
        </p:nvSpPr>
        <p:spPr>
          <a:xfrm>
            <a:off x="696207" y="4593459"/>
            <a:ext cx="10786574" cy="16459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rgbClr val="008000"/>
                </a:solidFill>
                <a:latin typeface="Consolas" panose="020B0609020204030204" pitchFamily="49" charset="0"/>
              </a:rPr>
              <a:t>// No access concerns, everything is public</a:t>
            </a:r>
          </a:p>
          <a:p>
            <a:r>
              <a:rPr lang="en-US" dirty="0">
                <a:solidFill>
                  <a:schemeClr val="accent3"/>
                </a:solidFill>
                <a:latin typeface="Consolas" panose="020B0609020204030204" pitchFamily="49" charset="0"/>
              </a:rPr>
              <a:t>PointIn3DSpace</a:t>
            </a:r>
            <a:r>
              <a:rPr lang="en-US" dirty="0">
                <a:solidFill>
                  <a:srgbClr val="000000"/>
                </a:solidFill>
                <a:latin typeface="Consolas" panose="020B0609020204030204" pitchFamily="49" charset="0"/>
              </a:rPr>
              <a:t> point;</a:t>
            </a:r>
          </a:p>
          <a:p>
            <a:r>
              <a:rPr lang="en-US" dirty="0" err="1">
                <a:solidFill>
                  <a:srgbClr val="000000"/>
                </a:solidFill>
                <a:latin typeface="Consolas" panose="020B0609020204030204" pitchFamily="49" charset="0"/>
              </a:rPr>
              <a:t>point.x</a:t>
            </a:r>
            <a:r>
              <a:rPr lang="en-US" dirty="0">
                <a:solidFill>
                  <a:srgbClr val="000000"/>
                </a:solidFill>
                <a:latin typeface="Consolas" panose="020B0609020204030204" pitchFamily="49" charset="0"/>
              </a:rPr>
              <a:t> = 2;</a:t>
            </a:r>
          </a:p>
          <a:p>
            <a:r>
              <a:rPr lang="en-US" dirty="0" err="1">
                <a:solidFill>
                  <a:srgbClr val="000000"/>
                </a:solidFill>
                <a:latin typeface="Consolas" panose="020B0609020204030204" pitchFamily="49" charset="0"/>
              </a:rPr>
              <a:t>point.y</a:t>
            </a:r>
            <a:r>
              <a:rPr lang="en-US" dirty="0">
                <a:solidFill>
                  <a:srgbClr val="000000"/>
                </a:solidFill>
                <a:latin typeface="Consolas" panose="020B0609020204030204" pitchFamily="49" charset="0"/>
              </a:rPr>
              <a:t> = -5;</a:t>
            </a:r>
          </a:p>
          <a:p>
            <a:r>
              <a:rPr lang="en-US" dirty="0" err="1">
                <a:solidFill>
                  <a:srgbClr val="000000"/>
                </a:solidFill>
                <a:latin typeface="Consolas" panose="020B0609020204030204" pitchFamily="49" charset="0"/>
              </a:rPr>
              <a:t>point.z</a:t>
            </a:r>
            <a:r>
              <a:rPr lang="en-US" dirty="0">
                <a:solidFill>
                  <a:srgbClr val="000000"/>
                </a:solidFill>
                <a:latin typeface="Consolas" panose="020B0609020204030204" pitchFamily="49" charset="0"/>
              </a:rPr>
              <a:t> = 42;</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2885035"/>
            <a:ext cx="100182" cy="15544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EE77746A-3473-4399-9584-402954E7BB37}"/>
              </a:ext>
              <a:ext uri="{C183D7F6-B498-43B3-948B-1728B52AA6E4}">
                <adec:decorative xmlns:adec="http://schemas.microsoft.com/office/drawing/2017/decorative" val="1"/>
              </a:ext>
            </a:extLst>
          </p:cNvPr>
          <p:cNvSpPr/>
          <p:nvPr/>
        </p:nvSpPr>
        <p:spPr>
          <a:xfrm>
            <a:off x="596026" y="4593459"/>
            <a:ext cx="100182" cy="1645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718049"/>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333659"/>
            <a:ext cx="333196" cy="333196"/>
          </a:xfrm>
          <a:prstGeom prst="rect">
            <a:avLst/>
          </a:prstGeom>
        </p:spPr>
      </p:pic>
      <p:sp>
        <p:nvSpPr>
          <p:cNvPr id="15" name="Freeform: Shape 14">
            <a:extLst>
              <a:ext uri="{FF2B5EF4-FFF2-40B4-BE49-F238E27FC236}">
                <a16:creationId xmlns:a16="http://schemas.microsoft.com/office/drawing/2014/main" id="{77F73C29-9F06-40E6-B542-39919C6D5D59}"/>
              </a:ext>
            </a:extLst>
          </p:cNvPr>
          <p:cNvSpPr/>
          <p:nvPr/>
        </p:nvSpPr>
        <p:spPr>
          <a:xfrm>
            <a:off x="7393940" y="630844"/>
            <a:ext cx="4297680" cy="146304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dirty="0">
                <a:solidFill>
                  <a:srgbClr val="000000"/>
                </a:solidFill>
                <a:cs typeface="Calibri" panose="020F0502020204030204" pitchFamily="34" charset="0"/>
              </a:rPr>
              <a:t>Not all languages have the </a:t>
            </a:r>
            <a:r>
              <a:rPr lang="en-US" b="1" dirty="0">
                <a:solidFill>
                  <a:schemeClr val="accent2"/>
                </a:solidFill>
                <a:latin typeface="Consolas" panose="020B0609020204030204" pitchFamily="49" charset="0"/>
                <a:cs typeface="Calibri" panose="020F0502020204030204" pitchFamily="34" charset="0"/>
              </a:rPr>
              <a:t>struct</a:t>
            </a:r>
            <a:r>
              <a:rPr lang="en-US" dirty="0">
                <a:solidFill>
                  <a:srgbClr val="000000"/>
                </a:solidFill>
                <a:cs typeface="Calibri" panose="020F0502020204030204" pitchFamily="34" charset="0"/>
              </a:rPr>
              <a:t> keyword. Some languages may have it and treat structures differently than classes.</a:t>
            </a:r>
          </a:p>
        </p:txBody>
      </p:sp>
    </p:spTree>
    <p:custDataLst>
      <p:tags r:id="rId1"/>
    </p:custDataLst>
    <p:extLst>
      <p:ext uri="{BB962C8B-B14F-4D97-AF65-F5344CB8AC3E}">
        <p14:creationId xmlns:p14="http://schemas.microsoft.com/office/powerpoint/2010/main" val="134233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0" end="0"/>
                                            </p:txEl>
                                          </p:spTgt>
                                        </p:tgtEl>
                                        <p:attrNameLst>
                                          <p:attrName>style.visibility</p:attrName>
                                        </p:attrNameLst>
                                      </p:cBhvr>
                                      <p:to>
                                        <p:strVal val="visible"/>
                                      </p:to>
                                    </p:set>
                                    <p:animEffect transition="in" filter="fade">
                                      <p:cBhvr>
                                        <p:cTn id="13" dur="500"/>
                                        <p:tgtEl>
                                          <p:spTgt spid="40">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xEl>
                                              <p:pRg st="1" end="1"/>
                                            </p:txEl>
                                          </p:spTgt>
                                        </p:tgtEl>
                                        <p:attrNameLst>
                                          <p:attrName>style.visibility</p:attrName>
                                        </p:attrNameLst>
                                      </p:cBhvr>
                                      <p:to>
                                        <p:strVal val="visible"/>
                                      </p:to>
                                    </p:set>
                                    <p:animEffect transition="in" filter="fade">
                                      <p:cBhvr>
                                        <p:cTn id="16" dur="500"/>
                                        <p:tgtEl>
                                          <p:spTgt spid="40">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0">
                                            <p:txEl>
                                              <p:pRg st="2" end="2"/>
                                            </p:txEl>
                                          </p:spTgt>
                                        </p:tgtEl>
                                        <p:attrNameLst>
                                          <p:attrName>style.visibility</p:attrName>
                                        </p:attrNameLst>
                                      </p:cBhvr>
                                      <p:to>
                                        <p:strVal val="visible"/>
                                      </p:to>
                                    </p:set>
                                    <p:animEffect transition="in" filter="fade">
                                      <p:cBhvr>
                                        <p:cTn id="19" dur="500"/>
                                        <p:tgtEl>
                                          <p:spTgt spid="40">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0">
                                            <p:txEl>
                                              <p:pRg st="3" end="3"/>
                                            </p:txEl>
                                          </p:spTgt>
                                        </p:tgtEl>
                                        <p:attrNameLst>
                                          <p:attrName>style.visibility</p:attrName>
                                        </p:attrNameLst>
                                      </p:cBhvr>
                                      <p:to>
                                        <p:strVal val="visible"/>
                                      </p:to>
                                    </p:set>
                                    <p:animEffect transition="in" filter="fade">
                                      <p:cBhvr>
                                        <p:cTn id="22" dur="500"/>
                                        <p:tgtEl>
                                          <p:spTgt spid="40">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xEl>
                                              <p:pRg st="4" end="4"/>
                                            </p:txEl>
                                          </p:spTgt>
                                        </p:tgtEl>
                                        <p:attrNameLst>
                                          <p:attrName>style.visibility</p:attrName>
                                        </p:attrNameLst>
                                      </p:cBhvr>
                                      <p:to>
                                        <p:strVal val="visible"/>
                                      </p:to>
                                    </p:set>
                                    <p:animEffect transition="in" filter="fade">
                                      <p:cBhvr>
                                        <p:cTn id="25" dur="500"/>
                                        <p:tgtEl>
                                          <p:spTgt spid="40">
                                            <p:txEl>
                                              <p:pRg st="4" end="4"/>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1" grpId="0" animBg="1"/>
      <p:bldP spid="39" grpId="0" animBg="1"/>
      <p:bldP spid="12" grpId="0" animBg="1"/>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p:txBody>
          <a:bodyPr/>
          <a:lstStyle/>
          <a:p>
            <a:r>
              <a:rPr lang="en-US" dirty="0">
                <a:solidFill>
                  <a:schemeClr val="bg1"/>
                </a:solidFill>
              </a:rPr>
              <a:t>What Is Object-Oriented Programming?</a:t>
            </a:r>
          </a:p>
        </p:txBody>
      </p:sp>
      <p:pic>
        <p:nvPicPr>
          <p:cNvPr id="13" name="Graphic 12">
            <a:extLst>
              <a:ext uri="{FF2B5EF4-FFF2-40B4-BE49-F238E27FC236}">
                <a16:creationId xmlns:a16="http://schemas.microsoft.com/office/drawing/2014/main" id="{D6DD0DE6-64B5-45BD-8EF5-D57F0F687A2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1849100"/>
            <a:ext cx="333196" cy="333196"/>
          </a:xfrm>
          <a:prstGeom prst="rect">
            <a:avLst/>
          </a:prstGeom>
        </p:spPr>
      </p:pic>
      <p:sp>
        <p:nvSpPr>
          <p:cNvPr id="19" name="TextBox 18">
            <a:extLst>
              <a:ext uri="{FF2B5EF4-FFF2-40B4-BE49-F238E27FC236}">
                <a16:creationId xmlns:a16="http://schemas.microsoft.com/office/drawing/2014/main" id="{4F31A526-3E3F-4ABB-8DC3-F39A27CCC72E}"/>
              </a:ext>
            </a:extLst>
          </p:cNvPr>
          <p:cNvSpPr txBox="1">
            <a:spLocks/>
          </p:cNvSpPr>
          <p:nvPr/>
        </p:nvSpPr>
        <p:spPr>
          <a:xfrm>
            <a:off x="1020340" y="2951203"/>
            <a:ext cx="10355652"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Objects represent the </a:t>
            </a:r>
            <a:r>
              <a:rPr lang="en-US" sz="2400" b="1" dirty="0">
                <a:solidFill>
                  <a:schemeClr val="accent4">
                    <a:lumMod val="60000"/>
                    <a:lumOff val="40000"/>
                  </a:schemeClr>
                </a:solidFill>
              </a:rPr>
              <a:t>data</a:t>
            </a:r>
            <a:r>
              <a:rPr lang="en-US" sz="2400" dirty="0">
                <a:solidFill>
                  <a:srgbClr val="FFFFFF"/>
                </a:solidFill>
              </a:rPr>
              <a:t> for aspect of a program</a:t>
            </a:r>
          </a:p>
        </p:txBody>
      </p:sp>
      <p:pic>
        <p:nvPicPr>
          <p:cNvPr id="21" name="Graphic 20">
            <a:extLst>
              <a:ext uri="{FF2B5EF4-FFF2-40B4-BE49-F238E27FC236}">
                <a16:creationId xmlns:a16="http://schemas.microsoft.com/office/drawing/2014/main" id="{EE45C177-6CE8-4827-A33D-F45027840EB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3015437"/>
            <a:ext cx="333196" cy="333196"/>
          </a:xfrm>
          <a:prstGeom prst="rect">
            <a:avLst/>
          </a:prstGeom>
        </p:spPr>
      </p:pic>
      <p:sp>
        <p:nvSpPr>
          <p:cNvPr id="12" name="TextBox 11">
            <a:extLst>
              <a:ext uri="{FF2B5EF4-FFF2-40B4-BE49-F238E27FC236}">
                <a16:creationId xmlns:a16="http://schemas.microsoft.com/office/drawing/2014/main" id="{5BA19057-9182-47C5-B943-63F1BED4EBFF}"/>
              </a:ext>
            </a:extLst>
          </p:cNvPr>
          <p:cNvSpPr txBox="1">
            <a:spLocks/>
          </p:cNvSpPr>
          <p:nvPr/>
        </p:nvSpPr>
        <p:spPr>
          <a:xfrm>
            <a:off x="1020340" y="1782526"/>
            <a:ext cx="10355652" cy="466344"/>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 programming paradigm that emphasizes the use of </a:t>
            </a:r>
            <a:r>
              <a:rPr lang="en-US" sz="2400" b="1" dirty="0">
                <a:solidFill>
                  <a:schemeClr val="accent4">
                    <a:lumMod val="60000"/>
                    <a:lumOff val="40000"/>
                  </a:schemeClr>
                </a:solidFill>
              </a:rPr>
              <a:t>objects</a:t>
            </a:r>
            <a:r>
              <a:rPr lang="en-US" sz="2400" b="1" dirty="0">
                <a:solidFill>
                  <a:srgbClr val="FFFFFF"/>
                </a:solidFill>
              </a:rPr>
              <a:t>.</a:t>
            </a:r>
          </a:p>
        </p:txBody>
      </p:sp>
      <p:sp>
        <p:nvSpPr>
          <p:cNvPr id="16" name="Rectangle 15">
            <a:extLst>
              <a:ext uri="{FF2B5EF4-FFF2-40B4-BE49-F238E27FC236}">
                <a16:creationId xmlns:a16="http://schemas.microsoft.com/office/drawing/2014/main" id="{9987935C-4999-438E-916F-65CA326A0CFF}"/>
              </a:ext>
              <a:ext uri="{C183D7F6-B498-43B3-948B-1728B52AA6E4}">
                <adec:decorative xmlns:adec="http://schemas.microsoft.com/office/drawing/2017/decorative" val="0"/>
              </a:ext>
            </a:extLst>
          </p:cNvPr>
          <p:cNvSpPr>
            <a:spLocks/>
          </p:cNvSpPr>
          <p:nvPr/>
        </p:nvSpPr>
        <p:spPr>
          <a:xfrm>
            <a:off x="611509" y="3749441"/>
            <a:ext cx="3383280" cy="365760"/>
          </a:xfrm>
          <a:prstGeom prst="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A button in a user interface</a:t>
            </a:r>
          </a:p>
        </p:txBody>
      </p:sp>
      <p:sp>
        <p:nvSpPr>
          <p:cNvPr id="35" name="Rectangle 34">
            <a:extLst>
              <a:ext uri="{FF2B5EF4-FFF2-40B4-BE49-F238E27FC236}">
                <a16:creationId xmlns:a16="http://schemas.microsoft.com/office/drawing/2014/main" id="{85800B44-98B0-4C24-87BD-F1231BBB1956}"/>
              </a:ext>
              <a:ext uri="{C183D7F6-B498-43B3-948B-1728B52AA6E4}">
                <adec:decorative xmlns:adec="http://schemas.microsoft.com/office/drawing/2017/decorative" val="0"/>
              </a:ext>
            </a:extLst>
          </p:cNvPr>
          <p:cNvSpPr>
            <a:spLocks/>
          </p:cNvSpPr>
          <p:nvPr/>
        </p:nvSpPr>
        <p:spPr>
          <a:xfrm>
            <a:off x="4404360" y="3749441"/>
            <a:ext cx="3383280" cy="365760"/>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A simple list of numbers</a:t>
            </a:r>
          </a:p>
        </p:txBody>
      </p:sp>
      <p:sp>
        <p:nvSpPr>
          <p:cNvPr id="42" name="Rectangle 41">
            <a:extLst>
              <a:ext uri="{FF2B5EF4-FFF2-40B4-BE49-F238E27FC236}">
                <a16:creationId xmlns:a16="http://schemas.microsoft.com/office/drawing/2014/main" id="{F7F85655-4E4C-4A21-80A5-A1CA8DC64AF3}"/>
              </a:ext>
              <a:ext uri="{C183D7F6-B498-43B3-948B-1728B52AA6E4}">
                <adec:decorative xmlns:adec="http://schemas.microsoft.com/office/drawing/2017/decorative" val="0"/>
              </a:ext>
            </a:extLst>
          </p:cNvPr>
          <p:cNvSpPr/>
          <p:nvPr/>
        </p:nvSpPr>
        <p:spPr>
          <a:xfrm>
            <a:off x="8197211" y="3749441"/>
            <a:ext cx="3383280" cy="365760"/>
          </a:xfrm>
          <a:prstGeom prst="rect">
            <a:avLst/>
          </a:pr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a:rPr>
              <a:t>A complex character in a game</a:t>
            </a:r>
          </a:p>
        </p:txBody>
      </p:sp>
      <p:pic>
        <p:nvPicPr>
          <p:cNvPr id="11" name="Picture 10">
            <a:extLst>
              <a:ext uri="{FF2B5EF4-FFF2-40B4-BE49-F238E27FC236}">
                <a16:creationId xmlns:a16="http://schemas.microsoft.com/office/drawing/2014/main" id="{9E9774E0-0F54-4E96-A557-7815B2F56A07}"/>
              </a:ext>
              <a:ext uri="{C183D7F6-B498-43B3-948B-1728B52AA6E4}">
                <adec:decorative xmlns:adec="http://schemas.microsoft.com/office/drawing/2017/decorative" val="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000" t="13134" r="5557" b="17928"/>
          <a:stretch/>
        </p:blipFill>
        <p:spPr>
          <a:xfrm>
            <a:off x="611509" y="4134970"/>
            <a:ext cx="3383280" cy="1877357"/>
          </a:xfrm>
          <a:prstGeom prst="rect">
            <a:avLst/>
          </a:prstGeom>
          <a:solidFill>
            <a:schemeClr val="accent2"/>
          </a:solidFill>
          <a:ln w="19050">
            <a:solidFill>
              <a:schemeClr val="accent2"/>
            </a:solidFill>
          </a:ln>
          <a:effectLst>
            <a:innerShdw blurRad="114300">
              <a:prstClr val="black"/>
            </a:innerShdw>
          </a:effectLst>
        </p:spPr>
      </p:pic>
      <p:pic>
        <p:nvPicPr>
          <p:cNvPr id="43" name="Picture 42">
            <a:extLst>
              <a:ext uri="{FF2B5EF4-FFF2-40B4-BE49-F238E27FC236}">
                <a16:creationId xmlns:a16="http://schemas.microsoft.com/office/drawing/2014/main" id="{098361FA-2B4D-4C14-AC7E-00E2017D2055}"/>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val="0"/>
              </a:ext>
            </a:extLst>
          </a:blip>
          <a:srcRect t="13022" b="13022"/>
          <a:stretch/>
        </p:blipFill>
        <p:spPr>
          <a:xfrm>
            <a:off x="4404360" y="4134970"/>
            <a:ext cx="3383280" cy="1877357"/>
          </a:xfrm>
          <a:prstGeom prst="rect">
            <a:avLst/>
          </a:prstGeom>
          <a:solidFill>
            <a:schemeClr val="accent3"/>
          </a:solidFill>
          <a:ln w="19050">
            <a:solidFill>
              <a:schemeClr val="accent3"/>
            </a:solidFill>
          </a:ln>
          <a:effectLst>
            <a:innerShdw blurRad="114300">
              <a:prstClr val="black"/>
            </a:innerShdw>
          </a:effectLst>
        </p:spPr>
      </p:pic>
      <p:pic>
        <p:nvPicPr>
          <p:cNvPr id="44" name="Picture 43">
            <a:extLst>
              <a:ext uri="{FF2B5EF4-FFF2-40B4-BE49-F238E27FC236}">
                <a16:creationId xmlns:a16="http://schemas.microsoft.com/office/drawing/2014/main" id="{E7F93FB4-C464-4E16-A5F4-957B0FE99FCB}"/>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val="0"/>
              </a:ext>
            </a:extLst>
          </a:blip>
          <a:srcRect t="676" b="676"/>
          <a:stretch/>
        </p:blipFill>
        <p:spPr>
          <a:xfrm>
            <a:off x="8197211" y="4134970"/>
            <a:ext cx="3383280" cy="1877357"/>
          </a:xfrm>
          <a:prstGeom prst="rect">
            <a:avLst/>
          </a:prstGeom>
          <a:solidFill>
            <a:schemeClr val="accent4"/>
          </a:solidFill>
          <a:ln w="19050">
            <a:solidFill>
              <a:schemeClr val="accent4"/>
            </a:solidFill>
          </a:ln>
          <a:effectLst>
            <a:innerShdw blurRad="114300">
              <a:prstClr val="black"/>
            </a:innerShdw>
          </a:effectLst>
        </p:spPr>
      </p:pic>
      <p:sp>
        <p:nvSpPr>
          <p:cNvPr id="45" name="Rectangle 44">
            <a:extLst>
              <a:ext uri="{FF2B5EF4-FFF2-40B4-BE49-F238E27FC236}">
                <a16:creationId xmlns:a16="http://schemas.microsoft.com/office/drawing/2014/main" id="{201D90E0-39F9-4654-9C36-4E111A931944}"/>
              </a:ext>
              <a:ext uri="{C183D7F6-B498-43B3-948B-1728B52AA6E4}">
                <adec:decorative xmlns:adec="http://schemas.microsoft.com/office/drawing/2017/decorative" val="1"/>
              </a:ext>
            </a:extLst>
          </p:cNvPr>
          <p:cNvSpPr/>
          <p:nvPr/>
        </p:nvSpPr>
        <p:spPr>
          <a:xfrm>
            <a:off x="10483211" y="5816384"/>
            <a:ext cx="1097280" cy="1959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a:t>
            </a:r>
            <a:r>
              <a:rPr kumimoji="0" lang="en-US" sz="800" b="0" i="0" u="none" strike="noStrike" kern="1200" cap="none" spc="0" normalizeH="0" baseline="0" noProof="0" dirty="0" err="1">
                <a:ln>
                  <a:noFill/>
                </a:ln>
                <a:solidFill>
                  <a:srgbClr val="FFFFFF"/>
                </a:solidFill>
                <a:effectLst/>
                <a:uLnTx/>
                <a:uFillTx/>
                <a:latin typeface="Arial" panose="020B0604020202020204"/>
                <a:ea typeface="+mn-ea"/>
                <a:cs typeface="+mn-cs"/>
              </a:rPr>
              <a:t>Playstation</a:t>
            </a: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 2018)</a:t>
            </a:r>
          </a:p>
        </p:txBody>
      </p:sp>
    </p:spTree>
    <p:custDataLst>
      <p:tags r:id="rId1"/>
    </p:custDataLst>
    <p:extLst>
      <p:ext uri="{BB962C8B-B14F-4D97-AF65-F5344CB8AC3E}">
        <p14:creationId xmlns:p14="http://schemas.microsoft.com/office/powerpoint/2010/main" val="105773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6" grpId="0" animBg="1"/>
      <p:bldP spid="35" grpId="0" animBg="1"/>
      <p:bldP spid="42" grpId="0" animBg="1"/>
      <p:bldP spid="4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1144929"/>
          </a:xfrm>
        </p:spPr>
        <p:txBody>
          <a:bodyPr/>
          <a:lstStyle/>
          <a:p>
            <a:r>
              <a:rPr lang="en-US" dirty="0">
                <a:solidFill>
                  <a:schemeClr val="bg1"/>
                </a:solidFill>
              </a:rPr>
              <a:t>Similarities With Other Languages</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40418" r="15202"/>
          <a:stretch/>
        </p:blipFill>
        <p:spPr>
          <a:xfrm>
            <a:off x="7632160" y="0"/>
            <a:ext cx="4559840" cy="6858000"/>
          </a:xfrm>
        </p:spPr>
      </p:pic>
      <p:sp>
        <p:nvSpPr>
          <p:cNvPr id="26" name="TextBox 25">
            <a:extLst>
              <a:ext uri="{FF2B5EF4-FFF2-40B4-BE49-F238E27FC236}">
                <a16:creationId xmlns:a16="http://schemas.microsoft.com/office/drawing/2014/main" id="{A88FC9C7-C8E1-4703-9401-ADD61D3D6343}"/>
              </a:ext>
            </a:extLst>
          </p:cNvPr>
          <p:cNvSpPr txBox="1"/>
          <p:nvPr/>
        </p:nvSpPr>
        <p:spPr>
          <a:xfrm>
            <a:off x="1055659" y="1848377"/>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core idea of a class object is more or less universal.</a:t>
            </a:r>
          </a:p>
        </p:txBody>
      </p:sp>
      <p:sp>
        <p:nvSpPr>
          <p:cNvPr id="19" name="TextBox 18">
            <a:extLst>
              <a:ext uri="{FF2B5EF4-FFF2-40B4-BE49-F238E27FC236}">
                <a16:creationId xmlns:a16="http://schemas.microsoft.com/office/drawing/2014/main" id="{4EFE15FA-E80C-466B-9493-E2656E491249}"/>
              </a:ext>
            </a:extLst>
          </p:cNvPr>
          <p:cNvSpPr txBox="1"/>
          <p:nvPr/>
        </p:nvSpPr>
        <p:spPr>
          <a:xfrm>
            <a:off x="1688209" y="2829305"/>
            <a:ext cx="561885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Encapsulate data and functionality</a:t>
            </a:r>
          </a:p>
        </p:txBody>
      </p:sp>
      <p:sp>
        <p:nvSpPr>
          <p:cNvPr id="23" name="TextBox 22">
            <a:extLst>
              <a:ext uri="{FF2B5EF4-FFF2-40B4-BE49-F238E27FC236}">
                <a16:creationId xmlns:a16="http://schemas.microsoft.com/office/drawing/2014/main" id="{426AAFFF-3D2F-4756-88AB-FC94F7A26E0B}"/>
              </a:ext>
            </a:extLst>
          </p:cNvPr>
          <p:cNvSpPr txBox="1"/>
          <p:nvPr/>
        </p:nvSpPr>
        <p:spPr>
          <a:xfrm>
            <a:off x="1055658" y="3379346"/>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Syntactical differences are always a thing across languages.</a:t>
            </a:r>
          </a:p>
        </p:txBody>
      </p:sp>
      <p:sp>
        <p:nvSpPr>
          <p:cNvPr id="21" name="TextBox 20">
            <a:extLst>
              <a:ext uri="{FF2B5EF4-FFF2-40B4-BE49-F238E27FC236}">
                <a16:creationId xmlns:a16="http://schemas.microsoft.com/office/drawing/2014/main" id="{A17D2098-7AFB-42EE-AF62-BF5A540C1AF3}"/>
              </a:ext>
            </a:extLst>
          </p:cNvPr>
          <p:cNvSpPr txBox="1"/>
          <p:nvPr/>
        </p:nvSpPr>
        <p:spPr>
          <a:xfrm>
            <a:off x="1055658" y="4360274"/>
            <a:ext cx="6309360"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When dealing with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dynamic memory</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things get much more complicated (more on </a:t>
            </a:r>
            <a:b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this later).</a:t>
            </a:r>
          </a:p>
        </p:txBody>
      </p:sp>
      <p:pic>
        <p:nvPicPr>
          <p:cNvPr id="27" name="Graphic 26">
            <a:extLst>
              <a:ext uri="{FF2B5EF4-FFF2-40B4-BE49-F238E27FC236}">
                <a16:creationId xmlns:a16="http://schemas.microsoft.com/office/drawing/2014/main" id="{7C03B070-34F2-47DF-8B00-000E0CC89ED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4793841"/>
            <a:ext cx="333196" cy="333196"/>
          </a:xfrm>
          <a:prstGeom prst="rect">
            <a:avLst/>
          </a:prstGeom>
        </p:spPr>
      </p:pic>
      <p:pic>
        <p:nvPicPr>
          <p:cNvPr id="28" name="Graphic 27">
            <a:extLst>
              <a:ext uri="{FF2B5EF4-FFF2-40B4-BE49-F238E27FC236}">
                <a16:creationId xmlns:a16="http://schemas.microsoft.com/office/drawing/2014/main" id="{859E751E-346A-487A-8DB8-976EE03C1DC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628247"/>
            <a:ext cx="333196" cy="333196"/>
          </a:xfrm>
          <a:prstGeom prst="rect">
            <a:avLst/>
          </a:prstGeom>
        </p:spPr>
      </p:pic>
      <p:pic>
        <p:nvPicPr>
          <p:cNvPr id="29" name="Graphic 28">
            <a:extLst>
              <a:ext uri="{FF2B5EF4-FFF2-40B4-BE49-F238E27FC236}">
                <a16:creationId xmlns:a16="http://schemas.microsoft.com/office/drawing/2014/main" id="{27DAD45C-0DE8-48EF-8B11-CEE07D53BECC}"/>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097277"/>
            <a:ext cx="333196" cy="333196"/>
          </a:xfrm>
          <a:prstGeom prst="rect">
            <a:avLst/>
          </a:prstGeom>
        </p:spPr>
      </p:pic>
      <p:cxnSp>
        <p:nvCxnSpPr>
          <p:cNvPr id="4" name="Connector: Elbow 3">
            <a:extLst>
              <a:ext uri="{FF2B5EF4-FFF2-40B4-BE49-F238E27FC236}">
                <a16:creationId xmlns:a16="http://schemas.microsoft.com/office/drawing/2014/main" id="{BAB0932C-4CEE-4D1F-B342-0A08D0BF549F}"/>
              </a:ext>
              <a:ext uri="{C183D7F6-B498-43B3-948B-1728B52AA6E4}">
                <adec:decorative xmlns:adec="http://schemas.microsoft.com/office/drawing/2017/decorative" val="1"/>
              </a:ext>
            </a:extLst>
          </p:cNvPr>
          <p:cNvCxnSpPr>
            <a:cxnSpLocks/>
            <a:stCxn id="19" idx="1"/>
          </p:cNvCxnSpPr>
          <p:nvPr/>
        </p:nvCxnSpPr>
        <p:spPr>
          <a:xfrm rot="10800000">
            <a:off x="1305171" y="2679374"/>
            <a:ext cx="383039" cy="349986"/>
          </a:xfrm>
          <a:prstGeom prst="bentConnector3">
            <a:avLst>
              <a:gd name="adj1" fmla="val 99734"/>
            </a:avLst>
          </a:prstGeom>
          <a:ln w="127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D9E86-0C05-492F-B776-F0CFCD342D47}"/>
              </a:ext>
            </a:extLst>
          </p:cNvPr>
          <p:cNvSpPr txBox="1"/>
          <p:nvPr/>
        </p:nvSpPr>
        <p:spPr>
          <a:xfrm>
            <a:off x="1055658" y="5710535"/>
            <a:ext cx="6309360"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Not all languages use dynamic memory.</a:t>
            </a:r>
          </a:p>
        </p:txBody>
      </p:sp>
      <p:pic>
        <p:nvPicPr>
          <p:cNvPr id="15" name="Graphic 14">
            <a:extLst>
              <a:ext uri="{FF2B5EF4-FFF2-40B4-BE49-F238E27FC236}">
                <a16:creationId xmlns:a16="http://schemas.microsoft.com/office/drawing/2014/main" id="{F862782C-091D-40E3-8F76-59343D5D21F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774770"/>
            <a:ext cx="333196" cy="333196"/>
          </a:xfrm>
          <a:prstGeom prst="rect">
            <a:avLst/>
          </a:prstGeom>
        </p:spPr>
      </p:pic>
    </p:spTree>
    <p:custDataLst>
      <p:tags r:id="rId1"/>
    </p:custDataLst>
    <p:extLst>
      <p:ext uri="{BB962C8B-B14F-4D97-AF65-F5344CB8AC3E}">
        <p14:creationId xmlns:p14="http://schemas.microsoft.com/office/powerpoint/2010/main" val="637884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 grpId="0"/>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Writing Classes in C++</a:t>
            </a:r>
          </a:p>
        </p:txBody>
      </p:sp>
      <p:sp>
        <p:nvSpPr>
          <p:cNvPr id="28" name="TextBox 27">
            <a:extLst>
              <a:ext uri="{FF2B5EF4-FFF2-40B4-BE49-F238E27FC236}">
                <a16:creationId xmlns:a16="http://schemas.microsoft.com/office/drawing/2014/main" id="{FDBE6BCD-6511-40A9-AB7A-B7DB96935212}"/>
              </a:ext>
            </a:extLst>
          </p:cNvPr>
          <p:cNvSpPr txBox="1"/>
          <p:nvPr/>
        </p:nvSpPr>
        <p:spPr>
          <a:xfrm>
            <a:off x="1055657" y="1389623"/>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Class files are typically split into </a:t>
            </a:r>
            <a:r>
              <a:rPr lang="en-US" sz="2400" b="1" dirty="0">
                <a:solidFill>
                  <a:schemeClr val="accent4">
                    <a:lumMod val="60000"/>
                    <a:lumOff val="40000"/>
                  </a:schemeClr>
                </a:solidFill>
              </a:rPr>
              <a:t>two</a:t>
            </a:r>
            <a:r>
              <a:rPr lang="en-US" sz="2400" dirty="0">
                <a:solidFill>
                  <a:srgbClr val="FFFFFF"/>
                </a:solidFill>
              </a:rPr>
              <a:t> separate files:</a:t>
            </a:r>
          </a:p>
        </p:txBody>
      </p:sp>
      <p:sp>
        <p:nvSpPr>
          <p:cNvPr id="18" name="Rectangle 17">
            <a:extLst>
              <a:ext uri="{FF2B5EF4-FFF2-40B4-BE49-F238E27FC236}">
                <a16:creationId xmlns:a16="http://schemas.microsoft.com/office/drawing/2014/main" id="{8318E65C-8A3D-4E75-AFAA-A2BE1DCD6C70}"/>
              </a:ext>
            </a:extLst>
          </p:cNvPr>
          <p:cNvSpPr/>
          <p:nvPr/>
        </p:nvSpPr>
        <p:spPr>
          <a:xfrm>
            <a:off x="709782" y="2067118"/>
            <a:ext cx="4937760" cy="73152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Header file (.h or .</a:t>
            </a:r>
            <a:r>
              <a:rPr lang="en-US" b="1" dirty="0" err="1">
                <a:solidFill>
                  <a:schemeClr val="tx1"/>
                </a:solidFill>
                <a:latin typeface="+mj-lt"/>
              </a:rPr>
              <a:t>hpp</a:t>
            </a:r>
            <a:r>
              <a:rPr lang="en-US" b="1" dirty="0">
                <a:solidFill>
                  <a:schemeClr val="tx1"/>
                </a:solidFill>
                <a:latin typeface="+mj-lt"/>
              </a:rPr>
              <a:t>)</a:t>
            </a:r>
            <a:br>
              <a:rPr lang="en-US" b="1" dirty="0">
                <a:solidFill>
                  <a:schemeClr val="tx1"/>
                </a:solidFill>
                <a:latin typeface="+mj-lt"/>
              </a:rPr>
            </a:br>
            <a:r>
              <a:rPr lang="en-US" dirty="0">
                <a:solidFill>
                  <a:schemeClr val="tx1"/>
                </a:solidFill>
                <a:latin typeface="+mj-lt"/>
              </a:rPr>
              <a:t>The initial definition of the </a:t>
            </a:r>
            <a:r>
              <a:rPr lang="en-US" b="1" dirty="0">
                <a:solidFill>
                  <a:schemeClr val="accent2"/>
                </a:solidFill>
                <a:latin typeface="+mj-lt"/>
              </a:rPr>
              <a:t>class itself</a:t>
            </a:r>
            <a:endParaRPr lang="en-US" sz="1800" b="1" dirty="0">
              <a:solidFill>
                <a:schemeClr val="accent2"/>
              </a:solidFill>
              <a:latin typeface="+mj-lt"/>
            </a:endParaRPr>
          </a:p>
        </p:txBody>
      </p:sp>
      <p:sp>
        <p:nvSpPr>
          <p:cNvPr id="19" name="Rectangle 18">
            <a:extLst>
              <a:ext uri="{FF2B5EF4-FFF2-40B4-BE49-F238E27FC236}">
                <a16:creationId xmlns:a16="http://schemas.microsoft.com/office/drawing/2014/main" id="{801ECB3F-8DCC-4BA6-8DAE-D8D82339F28E}"/>
              </a:ext>
            </a:extLst>
          </p:cNvPr>
          <p:cNvSpPr/>
          <p:nvPr/>
        </p:nvSpPr>
        <p:spPr>
          <a:xfrm>
            <a:off x="709781" y="2971800"/>
            <a:ext cx="4937760" cy="32004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sz="1600" dirty="0">
                <a:solidFill>
                  <a:srgbClr val="008000"/>
                </a:solidFill>
                <a:latin typeface="Consolas" panose="020B0609020204030204" pitchFamily="49" charset="0"/>
              </a:rPr>
              <a:t>// File: </a:t>
            </a:r>
            <a:r>
              <a:rPr lang="en-US" sz="1600" dirty="0" err="1">
                <a:solidFill>
                  <a:srgbClr val="008000"/>
                </a:solidFill>
                <a:latin typeface="Consolas" panose="020B0609020204030204" pitchFamily="49" charset="0"/>
              </a:rPr>
              <a:t>example.h</a:t>
            </a:r>
            <a:endPar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Private variables</a:t>
            </a:r>
            <a:endPar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 Function PROTOTYPES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void</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Foo(</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x</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20" name="Rectangle 19">
            <a:extLst>
              <a:ext uri="{FF2B5EF4-FFF2-40B4-BE49-F238E27FC236}">
                <a16:creationId xmlns:a16="http://schemas.microsoft.com/office/drawing/2014/main" id="{F61C6F8C-FD67-4E43-ADBF-B3C383BFEBCC}"/>
              </a:ext>
            </a:extLst>
          </p:cNvPr>
          <p:cNvSpPr/>
          <p:nvPr/>
        </p:nvSpPr>
        <p:spPr>
          <a:xfrm>
            <a:off x="5921861" y="2067118"/>
            <a:ext cx="5660539" cy="73152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Source file (.</a:t>
            </a:r>
            <a:r>
              <a:rPr lang="en-US" b="1" dirty="0" err="1">
                <a:solidFill>
                  <a:schemeClr val="tx1"/>
                </a:solidFill>
                <a:latin typeface="+mj-lt"/>
              </a:rPr>
              <a:t>cpp</a:t>
            </a:r>
            <a:r>
              <a:rPr lang="en-US" b="1" dirty="0">
                <a:solidFill>
                  <a:schemeClr val="tx1"/>
                </a:solidFill>
                <a:latin typeface="+mj-lt"/>
              </a:rPr>
              <a:t>)</a:t>
            </a:r>
            <a:endParaRPr lang="en-US" dirty="0">
              <a:solidFill>
                <a:schemeClr val="tx1"/>
              </a:solidFill>
              <a:latin typeface="+mj-lt"/>
            </a:endParaRPr>
          </a:p>
          <a:p>
            <a:r>
              <a:rPr lang="en-US" dirty="0">
                <a:solidFill>
                  <a:schemeClr val="tx1"/>
                </a:solidFill>
                <a:latin typeface="+mj-lt"/>
              </a:rPr>
              <a:t>Where </a:t>
            </a:r>
            <a:r>
              <a:rPr lang="en-US" b="1" dirty="0">
                <a:solidFill>
                  <a:schemeClr val="accent2"/>
                </a:solidFill>
                <a:latin typeface="+mj-lt"/>
              </a:rPr>
              <a:t>class member functions </a:t>
            </a:r>
            <a:r>
              <a:rPr lang="en-US" dirty="0">
                <a:solidFill>
                  <a:schemeClr val="tx1"/>
                </a:solidFill>
                <a:latin typeface="+mj-lt"/>
              </a:rPr>
              <a:t>are defined</a:t>
            </a:r>
            <a:endParaRPr lang="en-US" sz="1800" dirty="0">
              <a:solidFill>
                <a:schemeClr val="tx1"/>
              </a:solidFill>
              <a:latin typeface="+mj-lt"/>
            </a:endParaRPr>
          </a:p>
        </p:txBody>
      </p:sp>
      <p:sp>
        <p:nvSpPr>
          <p:cNvPr id="22" name="Rectangle 21">
            <a:extLst>
              <a:ext uri="{FF2B5EF4-FFF2-40B4-BE49-F238E27FC236}">
                <a16:creationId xmlns:a16="http://schemas.microsoft.com/office/drawing/2014/main" id="{7A76BD10-A6A6-44D9-833B-44EDC8B11279}"/>
              </a:ext>
              <a:ext uri="{C183D7F6-B498-43B3-948B-1728B52AA6E4}">
                <adec:decorative xmlns:adec="http://schemas.microsoft.com/office/drawing/2017/decorative" val="1"/>
              </a:ext>
            </a:extLst>
          </p:cNvPr>
          <p:cNvSpPr/>
          <p:nvPr/>
        </p:nvSpPr>
        <p:spPr>
          <a:xfrm>
            <a:off x="5821679" y="2067118"/>
            <a:ext cx="100182" cy="731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BA0C43C-B0A5-45E3-9BE6-15061B4882DC}"/>
              </a:ext>
              <a:ext uri="{C183D7F6-B498-43B3-948B-1728B52AA6E4}">
                <adec:decorative xmlns:adec="http://schemas.microsoft.com/office/drawing/2017/decorative" val="1"/>
              </a:ext>
            </a:extLst>
          </p:cNvPr>
          <p:cNvSpPr/>
          <p:nvPr/>
        </p:nvSpPr>
        <p:spPr>
          <a:xfrm>
            <a:off x="609600" y="2971800"/>
            <a:ext cx="100182" cy="3200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A153D13-A1A1-425E-8B1C-F531193877F0}"/>
              </a:ext>
              <a:ext uri="{C183D7F6-B498-43B3-948B-1728B52AA6E4}">
                <adec:decorative xmlns:adec="http://schemas.microsoft.com/office/drawing/2017/decorative" val="1"/>
              </a:ext>
            </a:extLst>
          </p:cNvPr>
          <p:cNvSpPr/>
          <p:nvPr/>
        </p:nvSpPr>
        <p:spPr>
          <a:xfrm>
            <a:off x="609600" y="2067118"/>
            <a:ext cx="93635" cy="731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866273EE-F189-4210-AEAF-85FBAE75A9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453858"/>
            <a:ext cx="333196" cy="333196"/>
          </a:xfrm>
          <a:prstGeom prst="rect">
            <a:avLst/>
          </a:prstGeom>
        </p:spPr>
      </p:pic>
    </p:spTree>
    <p:custDataLst>
      <p:tags r:id="rId1"/>
    </p:custDataLst>
    <p:extLst>
      <p:ext uri="{BB962C8B-B14F-4D97-AF65-F5344CB8AC3E}">
        <p14:creationId xmlns:p14="http://schemas.microsoft.com/office/powerpoint/2010/main" val="3492281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2" grpId="0" animBg="1"/>
      <p:bldP spid="2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Writing Classes in C++</a:t>
            </a:r>
          </a:p>
        </p:txBody>
      </p:sp>
      <p:sp>
        <p:nvSpPr>
          <p:cNvPr id="28" name="TextBox 27">
            <a:extLst>
              <a:ext uri="{FF2B5EF4-FFF2-40B4-BE49-F238E27FC236}">
                <a16:creationId xmlns:a16="http://schemas.microsoft.com/office/drawing/2014/main" id="{FDBE6BCD-6511-40A9-AB7A-B7DB96935212}"/>
              </a:ext>
            </a:extLst>
          </p:cNvPr>
          <p:cNvSpPr txBox="1"/>
          <p:nvPr/>
        </p:nvSpPr>
        <p:spPr>
          <a:xfrm>
            <a:off x="1055657" y="1389624"/>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Class files are typically split into </a:t>
            </a:r>
            <a:r>
              <a:rPr lang="en-US" sz="2400" b="1" dirty="0">
                <a:solidFill>
                  <a:schemeClr val="accent4">
                    <a:lumMod val="60000"/>
                    <a:lumOff val="40000"/>
                  </a:schemeClr>
                </a:solidFill>
              </a:rPr>
              <a:t>two</a:t>
            </a:r>
            <a:r>
              <a:rPr lang="en-US" sz="2400" dirty="0">
                <a:solidFill>
                  <a:srgbClr val="FFFFFF"/>
                </a:solidFill>
              </a:rPr>
              <a:t> separate files:</a:t>
            </a:r>
          </a:p>
        </p:txBody>
      </p:sp>
      <p:sp>
        <p:nvSpPr>
          <p:cNvPr id="18" name="Rectangle 17">
            <a:extLst>
              <a:ext uri="{FF2B5EF4-FFF2-40B4-BE49-F238E27FC236}">
                <a16:creationId xmlns:a16="http://schemas.microsoft.com/office/drawing/2014/main" id="{8318E65C-8A3D-4E75-AFAA-A2BE1DCD6C70}"/>
              </a:ext>
            </a:extLst>
          </p:cNvPr>
          <p:cNvSpPr/>
          <p:nvPr/>
        </p:nvSpPr>
        <p:spPr>
          <a:xfrm>
            <a:off x="709782" y="2067118"/>
            <a:ext cx="4937760" cy="73152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Header file (.h or .</a:t>
            </a:r>
            <a:r>
              <a:rPr lang="en-US" b="1" dirty="0" err="1">
                <a:solidFill>
                  <a:schemeClr val="tx1"/>
                </a:solidFill>
                <a:latin typeface="+mj-lt"/>
              </a:rPr>
              <a:t>hpp</a:t>
            </a:r>
            <a:r>
              <a:rPr lang="en-US" b="1" dirty="0">
                <a:solidFill>
                  <a:schemeClr val="tx1"/>
                </a:solidFill>
                <a:latin typeface="+mj-lt"/>
              </a:rPr>
              <a:t>)</a:t>
            </a:r>
            <a:br>
              <a:rPr lang="en-US" b="1" dirty="0">
                <a:solidFill>
                  <a:schemeClr val="tx1"/>
                </a:solidFill>
                <a:latin typeface="+mj-lt"/>
              </a:rPr>
            </a:br>
            <a:r>
              <a:rPr lang="en-US" dirty="0">
                <a:solidFill>
                  <a:schemeClr val="tx1"/>
                </a:solidFill>
                <a:latin typeface="+mj-lt"/>
              </a:rPr>
              <a:t>The initial definition of the </a:t>
            </a:r>
            <a:r>
              <a:rPr lang="en-US" b="1" dirty="0">
                <a:solidFill>
                  <a:schemeClr val="accent2"/>
                </a:solidFill>
                <a:latin typeface="+mj-lt"/>
              </a:rPr>
              <a:t>class itself</a:t>
            </a:r>
            <a:endParaRPr lang="en-US" sz="1800" b="1" dirty="0">
              <a:solidFill>
                <a:schemeClr val="accent2"/>
              </a:solidFill>
              <a:latin typeface="+mj-lt"/>
            </a:endParaRPr>
          </a:p>
        </p:txBody>
      </p:sp>
      <p:sp>
        <p:nvSpPr>
          <p:cNvPr id="19" name="Rectangle 18">
            <a:extLst>
              <a:ext uri="{FF2B5EF4-FFF2-40B4-BE49-F238E27FC236}">
                <a16:creationId xmlns:a16="http://schemas.microsoft.com/office/drawing/2014/main" id="{801ECB3F-8DCC-4BA6-8DAE-D8D82339F28E}"/>
              </a:ext>
            </a:extLst>
          </p:cNvPr>
          <p:cNvSpPr/>
          <p:nvPr/>
        </p:nvSpPr>
        <p:spPr>
          <a:xfrm>
            <a:off x="709781" y="2971800"/>
            <a:ext cx="4937760" cy="32004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sz="1600" dirty="0">
                <a:solidFill>
                  <a:srgbClr val="008000"/>
                </a:solidFill>
                <a:latin typeface="Consolas" panose="020B0609020204030204" pitchFamily="49" charset="0"/>
              </a:rPr>
              <a:t>// File: </a:t>
            </a:r>
            <a:r>
              <a:rPr lang="en-US" sz="1600" dirty="0" err="1">
                <a:solidFill>
                  <a:srgbClr val="008000"/>
                </a:solidFill>
                <a:latin typeface="Consolas" panose="020B0609020204030204" pitchFamily="49" charset="0"/>
              </a:rPr>
              <a:t>hero.h</a:t>
            </a:r>
            <a:endParaRPr lang="en-US" sz="1600" dirty="0">
              <a:solidFill>
                <a:srgbClr val="008000"/>
              </a:solidFill>
              <a:latin typeface="Consolas" panose="020B0609020204030204" pitchFamily="49" charset="0"/>
            </a:endParaRPr>
          </a:p>
          <a:p>
            <a:pPr defTabSz="460375"/>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Hero</a:t>
            </a:r>
          </a:p>
          <a:p>
            <a:pPr defTabSz="460375"/>
            <a:r>
              <a:rPr lang="en-US" sz="1600" dirty="0">
                <a:solidFill>
                  <a:srgbClr val="000000"/>
                </a:solidFill>
                <a:latin typeface="Consolas" panose="020B0609020204030204" pitchFamily="49" charset="0"/>
              </a:rPr>
              <a:t>{</a:t>
            </a:r>
          </a:p>
          <a:p>
            <a:pPr defTabSz="460375"/>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_strength;</a:t>
            </a:r>
          </a:p>
          <a:p>
            <a:pPr defTabSz="460375"/>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_name;</a:t>
            </a:r>
          </a:p>
          <a:p>
            <a:pPr defTabSz="460375"/>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60375"/>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GetName</a:t>
            </a:r>
            <a:r>
              <a:rPr lang="en-US" sz="1600" dirty="0">
                <a:solidFill>
                  <a:srgbClr val="000000"/>
                </a:solidFill>
                <a:latin typeface="Consolas" panose="020B0609020204030204" pitchFamily="49" charset="0"/>
              </a:rPr>
              <a:t>();</a:t>
            </a:r>
          </a:p>
          <a:p>
            <a:pPr defTabSz="460375"/>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GetStrength</a:t>
            </a:r>
            <a:r>
              <a:rPr lang="en-US" sz="1600" dirty="0">
                <a:solidFill>
                  <a:srgbClr val="000000"/>
                </a:solidFill>
                <a:latin typeface="Consolas" panose="020B0609020204030204" pitchFamily="49" charset="0"/>
              </a:rPr>
              <a:t>();</a:t>
            </a:r>
          </a:p>
          <a:p>
            <a:pPr defTabSz="460375"/>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TakeDamage</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chemeClr val="accent3">
                    <a:lumMod val="75000"/>
                  </a:schemeClr>
                </a:solidFill>
                <a:latin typeface="Consolas" panose="020B0609020204030204" pitchFamily="49" charset="0"/>
              </a:rPr>
              <a:t>damageAmount</a:t>
            </a:r>
            <a:r>
              <a:rPr lang="en-US" sz="1600" dirty="0">
                <a:solidFill>
                  <a:srgbClr val="000000"/>
                </a:solidFill>
                <a:latin typeface="Consolas" panose="020B0609020204030204" pitchFamily="49" charset="0"/>
              </a:rPr>
              <a:t>);</a:t>
            </a:r>
          </a:p>
          <a:p>
            <a:pPr defTabSz="460375"/>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Heal();</a:t>
            </a:r>
          </a:p>
          <a:p>
            <a:pPr defTabSz="460375"/>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LevelUp</a:t>
            </a:r>
            <a:r>
              <a:rPr lang="en-US" sz="1600" dirty="0">
                <a:solidFill>
                  <a:srgbClr val="000000"/>
                </a:solidFill>
                <a:latin typeface="Consolas" panose="020B0609020204030204" pitchFamily="49" charset="0"/>
              </a:rPr>
              <a:t>();</a:t>
            </a:r>
          </a:p>
          <a:p>
            <a:pPr defTabSz="460375"/>
            <a:r>
              <a:rPr lang="en-US" sz="1600" dirty="0">
                <a:solidFill>
                  <a:srgbClr val="000000"/>
                </a:solidFill>
                <a:latin typeface="Consolas" panose="020B0609020204030204" pitchFamily="49" charset="0"/>
              </a:rPr>
              <a:t>};</a:t>
            </a:r>
            <a:endParaRPr lang="en-US" sz="1600" dirty="0"/>
          </a:p>
        </p:txBody>
      </p:sp>
      <p:sp>
        <p:nvSpPr>
          <p:cNvPr id="20" name="Rectangle 19">
            <a:extLst>
              <a:ext uri="{FF2B5EF4-FFF2-40B4-BE49-F238E27FC236}">
                <a16:creationId xmlns:a16="http://schemas.microsoft.com/office/drawing/2014/main" id="{F61C6F8C-FD67-4E43-ADBF-B3C383BFEBCC}"/>
              </a:ext>
            </a:extLst>
          </p:cNvPr>
          <p:cNvSpPr/>
          <p:nvPr/>
        </p:nvSpPr>
        <p:spPr>
          <a:xfrm>
            <a:off x="5921861" y="2067118"/>
            <a:ext cx="5660539" cy="73152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tx1"/>
                </a:solidFill>
                <a:latin typeface="+mj-lt"/>
              </a:rPr>
              <a:t>Source file (.</a:t>
            </a:r>
            <a:r>
              <a:rPr lang="en-US" b="1" dirty="0" err="1">
                <a:solidFill>
                  <a:schemeClr val="tx1"/>
                </a:solidFill>
                <a:latin typeface="+mj-lt"/>
              </a:rPr>
              <a:t>cpp</a:t>
            </a:r>
            <a:r>
              <a:rPr lang="en-US" b="1" dirty="0">
                <a:solidFill>
                  <a:schemeClr val="tx1"/>
                </a:solidFill>
                <a:latin typeface="+mj-lt"/>
              </a:rPr>
              <a:t>)</a:t>
            </a:r>
            <a:endParaRPr lang="en-US" dirty="0">
              <a:solidFill>
                <a:schemeClr val="tx1"/>
              </a:solidFill>
              <a:latin typeface="+mj-lt"/>
            </a:endParaRPr>
          </a:p>
          <a:p>
            <a:r>
              <a:rPr lang="en-US" dirty="0">
                <a:solidFill>
                  <a:schemeClr val="tx1"/>
                </a:solidFill>
                <a:latin typeface="+mj-lt"/>
              </a:rPr>
              <a:t>Where </a:t>
            </a:r>
            <a:r>
              <a:rPr lang="en-US" b="1" dirty="0">
                <a:solidFill>
                  <a:schemeClr val="accent2"/>
                </a:solidFill>
                <a:latin typeface="+mj-lt"/>
              </a:rPr>
              <a:t>class member functions </a:t>
            </a:r>
            <a:r>
              <a:rPr lang="en-US" dirty="0">
                <a:solidFill>
                  <a:schemeClr val="tx1"/>
                </a:solidFill>
                <a:latin typeface="+mj-lt"/>
              </a:rPr>
              <a:t>are defined</a:t>
            </a:r>
            <a:endParaRPr lang="en-US" sz="1800" dirty="0">
              <a:solidFill>
                <a:schemeClr val="tx1"/>
              </a:solidFill>
              <a:latin typeface="+mj-lt"/>
            </a:endParaRPr>
          </a:p>
        </p:txBody>
      </p:sp>
      <p:sp>
        <p:nvSpPr>
          <p:cNvPr id="22" name="Rectangle 21">
            <a:extLst>
              <a:ext uri="{FF2B5EF4-FFF2-40B4-BE49-F238E27FC236}">
                <a16:creationId xmlns:a16="http://schemas.microsoft.com/office/drawing/2014/main" id="{7A76BD10-A6A6-44D9-833B-44EDC8B11279}"/>
              </a:ext>
              <a:ext uri="{C183D7F6-B498-43B3-948B-1728B52AA6E4}">
                <adec:decorative xmlns:adec="http://schemas.microsoft.com/office/drawing/2017/decorative" val="1"/>
              </a:ext>
            </a:extLst>
          </p:cNvPr>
          <p:cNvSpPr/>
          <p:nvPr/>
        </p:nvSpPr>
        <p:spPr>
          <a:xfrm>
            <a:off x="5821679" y="2067118"/>
            <a:ext cx="100182" cy="731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BA0C43C-B0A5-45E3-9BE6-15061B4882DC}"/>
              </a:ext>
              <a:ext uri="{C183D7F6-B498-43B3-948B-1728B52AA6E4}">
                <adec:decorative xmlns:adec="http://schemas.microsoft.com/office/drawing/2017/decorative" val="1"/>
              </a:ext>
            </a:extLst>
          </p:cNvPr>
          <p:cNvSpPr/>
          <p:nvPr/>
        </p:nvSpPr>
        <p:spPr>
          <a:xfrm>
            <a:off x="609600" y="2971800"/>
            <a:ext cx="100182" cy="32004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A153D13-A1A1-425E-8B1C-F531193877F0}"/>
              </a:ext>
              <a:ext uri="{C183D7F6-B498-43B3-948B-1728B52AA6E4}">
                <adec:decorative xmlns:adec="http://schemas.microsoft.com/office/drawing/2017/decorative" val="1"/>
              </a:ext>
            </a:extLst>
          </p:cNvPr>
          <p:cNvSpPr/>
          <p:nvPr/>
        </p:nvSpPr>
        <p:spPr>
          <a:xfrm>
            <a:off x="609600" y="2067118"/>
            <a:ext cx="93635" cy="731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866273EE-F189-4210-AEAF-85FBAE75A9E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453858"/>
            <a:ext cx="333196" cy="333196"/>
          </a:xfrm>
          <a:prstGeom prst="rect">
            <a:avLst/>
          </a:prstGeom>
        </p:spPr>
      </p:pic>
      <p:sp>
        <p:nvSpPr>
          <p:cNvPr id="11" name="Rectangle 10">
            <a:extLst>
              <a:ext uri="{FF2B5EF4-FFF2-40B4-BE49-F238E27FC236}">
                <a16:creationId xmlns:a16="http://schemas.microsoft.com/office/drawing/2014/main" id="{39E44D1A-C301-4CBE-A93E-349DCE8CDC2D}"/>
              </a:ext>
            </a:extLst>
          </p:cNvPr>
          <p:cNvSpPr/>
          <p:nvPr/>
        </p:nvSpPr>
        <p:spPr>
          <a:xfrm>
            <a:off x="3034724" y="3322553"/>
            <a:ext cx="2468880" cy="6400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Prototypes serve as a “table of contents”.</a:t>
            </a:r>
          </a:p>
        </p:txBody>
      </p:sp>
      <p:sp>
        <p:nvSpPr>
          <p:cNvPr id="12" name="Rectangle 11">
            <a:extLst>
              <a:ext uri="{FF2B5EF4-FFF2-40B4-BE49-F238E27FC236}">
                <a16:creationId xmlns:a16="http://schemas.microsoft.com/office/drawing/2014/main" id="{D0E5A4FE-B4F1-4040-BEF9-9BF3B34D1CCB}"/>
              </a:ext>
              <a:ext uri="{C183D7F6-B498-43B3-948B-1728B52AA6E4}">
                <adec:decorative xmlns:adec="http://schemas.microsoft.com/office/drawing/2017/decorative" val="1"/>
              </a:ext>
            </a:extLst>
          </p:cNvPr>
          <p:cNvSpPr/>
          <p:nvPr/>
        </p:nvSpPr>
        <p:spPr>
          <a:xfrm>
            <a:off x="1286301" y="4555006"/>
            <a:ext cx="3899310" cy="126827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 name="Connector: Elbow 16">
            <a:extLst>
              <a:ext uri="{FF2B5EF4-FFF2-40B4-BE49-F238E27FC236}">
                <a16:creationId xmlns:a16="http://schemas.microsoft.com/office/drawing/2014/main" id="{4EF35775-72DB-466A-B48A-E8C455C8C2A4}"/>
              </a:ext>
              <a:ext uri="{C183D7F6-B498-43B3-948B-1728B52AA6E4}">
                <adec:decorative xmlns:adec="http://schemas.microsoft.com/office/drawing/2017/decorative" val="1"/>
              </a:ext>
            </a:extLst>
          </p:cNvPr>
          <p:cNvCxnSpPr>
            <a:cxnSpLocks/>
            <a:stCxn id="12" idx="0"/>
            <a:endCxn id="11" idx="2"/>
          </p:cNvCxnSpPr>
          <p:nvPr/>
        </p:nvCxnSpPr>
        <p:spPr>
          <a:xfrm rot="5400000" flipH="1" flipV="1">
            <a:off x="3456374" y="3742216"/>
            <a:ext cx="592373" cy="1033208"/>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5EF2ECAC-842B-4E0C-A40A-82B0B32FFEFF}"/>
              </a:ext>
            </a:extLst>
          </p:cNvPr>
          <p:cNvSpPr/>
          <p:nvPr/>
        </p:nvSpPr>
        <p:spPr>
          <a:xfrm flipH="1">
            <a:off x="5921861" y="4143526"/>
            <a:ext cx="1828800" cy="82296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lvl="0" algn="ctr">
              <a:defRPr/>
            </a:pPr>
            <a:r>
              <a:rPr lang="en-US" dirty="0">
                <a:solidFill>
                  <a:srgbClr val="000000"/>
                </a:solidFill>
                <a:cs typeface="Calibri" panose="020F0502020204030204" pitchFamily="34" charset="0"/>
              </a:rPr>
              <a:t>When we use this class:</a:t>
            </a:r>
          </a:p>
        </p:txBody>
      </p:sp>
      <p:pic>
        <p:nvPicPr>
          <p:cNvPr id="25" name="Picture 24" descr="A screenshot of the class being executed in an IDE and showing the functions available to the object. Please contact instructor for more information on this image.">
            <a:extLst>
              <a:ext uri="{FF2B5EF4-FFF2-40B4-BE49-F238E27FC236}">
                <a16:creationId xmlns:a16="http://schemas.microsoft.com/office/drawing/2014/main" id="{5579755E-0D78-47CC-BF3B-362035CD11F1}"/>
              </a:ext>
            </a:extLst>
          </p:cNvPr>
          <p:cNvPicPr>
            <a:picLocks noChangeAspect="1"/>
          </p:cNvPicPr>
          <p:nvPr/>
        </p:nvPicPr>
        <p:blipFill>
          <a:blip r:embed="rId6"/>
          <a:stretch>
            <a:fillRect/>
          </a:stretch>
        </p:blipFill>
        <p:spPr>
          <a:xfrm>
            <a:off x="7750661" y="3106836"/>
            <a:ext cx="3176077" cy="3065364"/>
          </a:xfrm>
          <a:prstGeom prst="rect">
            <a:avLst/>
          </a:prstGeom>
          <a:ln w="12700">
            <a:solidFill>
              <a:schemeClr val="accent4"/>
            </a:solidFill>
          </a:ln>
          <a:effectLst>
            <a:outerShdw blurRad="50800" dist="38100" dir="5400000" algn="t" rotWithShape="0">
              <a:prstClr val="black">
                <a:alpha val="40000"/>
              </a:prstClr>
            </a:outerShdw>
          </a:effectLst>
        </p:spPr>
      </p:pic>
    </p:spTree>
    <p:custDataLst>
      <p:tags r:id="rId1"/>
    </p:custDataLst>
    <p:extLst>
      <p:ext uri="{BB962C8B-B14F-4D97-AF65-F5344CB8AC3E}">
        <p14:creationId xmlns:p14="http://schemas.microsoft.com/office/powerpoint/2010/main" val="357503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mph" presetSubtype="0" fill="hold" grpId="0" nodeType="clickEffect">
                                  <p:stCondLst>
                                    <p:cond delay="0"/>
                                  </p:stCondLst>
                                  <p:childTnLst>
                                    <p:animEffect transition="out" filter="fade">
                                      <p:cBhvr>
                                        <p:cTn id="25" dur="500" tmFilter="0, 0; .2, .5; .8, .5; 1, 0"/>
                                        <p:tgtEl>
                                          <p:spTgt spid="22"/>
                                        </p:tgtEl>
                                      </p:cBhvr>
                                    </p:animEffect>
                                    <p:animScale>
                                      <p:cBhvr>
                                        <p:cTn id="26" dur="250" autoRev="1" fill="hold"/>
                                        <p:tgtEl>
                                          <p:spTgt spid="22"/>
                                        </p:tgtEl>
                                      </p:cBhvr>
                                      <p:by x="105000" y="105000"/>
                                    </p:animScale>
                                  </p:childTnLst>
                                </p:cTn>
                              </p:par>
                              <p:par>
                                <p:cTn id="27" presetID="26" presetClass="emph" presetSubtype="0" fill="hold" grpId="0" nodeType="withEffect">
                                  <p:stCondLst>
                                    <p:cond delay="0"/>
                                  </p:stCondLst>
                                  <p:childTnLst>
                                    <p:animEffect transition="out" filter="fade">
                                      <p:cBhvr>
                                        <p:cTn id="28" dur="500" tmFilter="0, 0; .2, .5; .8, .5; 1, 0"/>
                                        <p:tgtEl>
                                          <p:spTgt spid="20"/>
                                        </p:tgtEl>
                                      </p:cBhvr>
                                    </p:animEffect>
                                    <p:animScale>
                                      <p:cBhvr>
                                        <p:cTn id="29"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1" grpId="0" animBg="1"/>
      <p:bldP spid="12" grpId="0"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Writing Classes in C++</a:t>
            </a:r>
          </a:p>
        </p:txBody>
      </p:sp>
      <p:sp>
        <p:nvSpPr>
          <p:cNvPr id="5" name="Text Placeholder 4">
            <a:extLst>
              <a:ext uri="{FF2B5EF4-FFF2-40B4-BE49-F238E27FC236}">
                <a16:creationId xmlns:a16="http://schemas.microsoft.com/office/drawing/2014/main" id="{6386A472-EE43-4890-A5FF-F885057540D0}"/>
              </a:ext>
            </a:extLst>
          </p:cNvPr>
          <p:cNvSpPr>
            <a:spLocks noGrp="1"/>
          </p:cNvSpPr>
          <p:nvPr>
            <p:ph type="body" sz="quarter" idx="13"/>
          </p:nvPr>
        </p:nvSpPr>
        <p:spPr/>
        <p:txBody>
          <a:bodyPr/>
          <a:lstStyle/>
          <a:p>
            <a:r>
              <a:rPr lang="en-US" dirty="0">
                <a:solidFill>
                  <a:schemeClr val="accent1"/>
                </a:solidFill>
              </a:rPr>
              <a:t>Source Files</a:t>
            </a:r>
          </a:p>
        </p:txBody>
      </p:sp>
      <p:sp>
        <p:nvSpPr>
          <p:cNvPr id="40" name="Rectangle 39">
            <a:extLst>
              <a:ext uri="{FF2B5EF4-FFF2-40B4-BE49-F238E27FC236}">
                <a16:creationId xmlns:a16="http://schemas.microsoft.com/office/drawing/2014/main" id="{CD137E5E-C390-4A04-B7D5-31EEC2974B91}"/>
              </a:ext>
            </a:extLst>
          </p:cNvPr>
          <p:cNvSpPr/>
          <p:nvPr/>
        </p:nvSpPr>
        <p:spPr>
          <a:xfrm>
            <a:off x="4733681" y="1285375"/>
            <a:ext cx="4663440" cy="51206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dirty="0">
                <a:solidFill>
                  <a:srgbClr val="008000"/>
                </a:solidFill>
                <a:latin typeface="Consolas" panose="020B0609020204030204" pitchFamily="49" charset="0"/>
              </a:rPr>
              <a:t>// file: hero.cpp</a:t>
            </a:r>
          </a:p>
          <a:p>
            <a:pPr defTabSz="460375"/>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Hero.h</a:t>
            </a:r>
            <a:r>
              <a:rPr lang="en-US" dirty="0">
                <a:solidFill>
                  <a:srgbClr val="A31515"/>
                </a:solidFill>
                <a:latin typeface="Consolas" panose="020B0609020204030204" pitchFamily="49" charset="0"/>
              </a:rPr>
              <a:t>"</a:t>
            </a:r>
          </a:p>
          <a:p>
            <a:pPr defTabSz="460375"/>
            <a:endParaRPr lang="en-US" dirty="0">
              <a:solidFill>
                <a:srgbClr val="A31515"/>
              </a:solidFill>
              <a:latin typeface="Consolas" panose="020B0609020204030204" pitchFamily="49" charset="0"/>
            </a:endParaRPr>
          </a:p>
          <a:p>
            <a:pPr defTabSz="460375"/>
            <a:r>
              <a:rPr lang="en-US" dirty="0">
                <a:solidFill>
                  <a:srgbClr val="008000"/>
                </a:solidFill>
                <a:latin typeface="Consolas" panose="020B0609020204030204" pitchFamily="49" charset="0"/>
              </a:rPr>
              <a:t>// Member function definition</a:t>
            </a:r>
          </a:p>
          <a:p>
            <a:pPr defTabSz="460375"/>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Hero</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GetName</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_name;</a:t>
            </a:r>
          </a:p>
          <a:p>
            <a:pPr defTabSz="460375"/>
            <a:r>
              <a:rPr lang="en-US" dirty="0">
                <a:solidFill>
                  <a:srgbClr val="000000"/>
                </a:solidFill>
                <a:latin typeface="Consolas" panose="020B0609020204030204" pitchFamily="49" charset="0"/>
              </a:rPr>
              <a:t>}</a:t>
            </a:r>
            <a:endParaRPr lang="en-US" dirty="0"/>
          </a:p>
          <a:p>
            <a:pPr defTabSz="460375"/>
            <a:endParaRPr lang="en-US" dirty="0">
              <a:solidFill>
                <a:srgbClr val="A31515"/>
              </a:solidFill>
              <a:latin typeface="Consolas" panose="020B0609020204030204" pitchFamily="49" charset="0"/>
            </a:endParaRPr>
          </a:p>
          <a:p>
            <a:pPr defTabSz="460375"/>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GetStrength</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_strength;</a:t>
            </a:r>
          </a:p>
          <a:p>
            <a:pPr defTabSz="460375"/>
            <a:r>
              <a:rPr lang="en-US" dirty="0">
                <a:solidFill>
                  <a:srgbClr val="000000"/>
                </a:solidFill>
                <a:latin typeface="Consolas" panose="020B0609020204030204" pitchFamily="49" charset="0"/>
              </a:rPr>
              <a:t>}</a:t>
            </a:r>
            <a:endParaRPr lang="en-US" dirty="0"/>
          </a:p>
          <a:p>
            <a:pPr defTabSz="460375"/>
            <a:endParaRPr lang="en-US" dirty="0">
              <a:solidFill>
                <a:srgbClr val="A31515"/>
              </a:solidFill>
              <a:latin typeface="Consolas" panose="020B0609020204030204" pitchFamily="49" charset="0"/>
            </a:endParaRPr>
          </a:p>
          <a:p>
            <a:pPr defTabSz="460375"/>
            <a:r>
              <a:rPr lang="en-US" dirty="0" err="1">
                <a:solidFill>
                  <a:srgbClr val="0000FF"/>
                </a:solidFill>
                <a:latin typeface="Consolas" panose="020B0609020204030204" pitchFamily="49" charset="0"/>
              </a:rPr>
              <a:t>int</a:t>
            </a:r>
            <a:r>
              <a:rPr lang="en-US" dirty="0">
                <a:solidFill>
                  <a:schemeClr val="accent3"/>
                </a:solidFill>
                <a:latin typeface="Consolas" panose="020B0609020204030204" pitchFamily="49" charset="0"/>
              </a:rPr>
              <a:t> Hero</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GetStrength</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_strength;</a:t>
            </a:r>
          </a:p>
          <a:p>
            <a:pPr defTabSz="460375"/>
            <a:r>
              <a:rPr lang="en-US"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4633500" y="1285375"/>
            <a:ext cx="100182" cy="51206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46B63F1A-5926-4294-97B0-5B73A5731459}"/>
              </a:ext>
            </a:extLst>
          </p:cNvPr>
          <p:cNvSpPr/>
          <p:nvPr/>
        </p:nvSpPr>
        <p:spPr>
          <a:xfrm>
            <a:off x="7501522" y="964258"/>
            <a:ext cx="3200400"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b="1" dirty="0">
                <a:solidFill>
                  <a:schemeClr val="tx1"/>
                </a:solidFill>
                <a:latin typeface="Consolas" panose="020B0609020204030204" pitchFamily="49" charset="0"/>
                <a:cs typeface="Calibri" panose="020F0502020204030204" pitchFamily="34" charset="0"/>
              </a:rPr>
              <a:t>#include </a:t>
            </a:r>
            <a:r>
              <a:rPr lang="en-US" dirty="0">
                <a:solidFill>
                  <a:schemeClr val="tx1"/>
                </a:solidFill>
                <a:cs typeface="Calibri" panose="020F0502020204030204" pitchFamily="34" charset="0"/>
              </a:rPr>
              <a:t>a header file that contains class definition.</a:t>
            </a:r>
          </a:p>
        </p:txBody>
      </p:sp>
      <p:sp>
        <p:nvSpPr>
          <p:cNvPr id="13" name="Rectangle 12">
            <a:extLst>
              <a:ext uri="{FF2B5EF4-FFF2-40B4-BE49-F238E27FC236}">
                <a16:creationId xmlns:a16="http://schemas.microsoft.com/office/drawing/2014/main" id="{B4178828-6725-40EC-BA35-6E5D2591878E}"/>
              </a:ext>
              <a:ext uri="{C183D7F6-B498-43B3-948B-1728B52AA6E4}">
                <adec:decorative xmlns:adec="http://schemas.microsoft.com/office/drawing/2017/decorative" val="1"/>
              </a:ext>
            </a:extLst>
          </p:cNvPr>
          <p:cNvSpPr/>
          <p:nvPr/>
        </p:nvSpPr>
        <p:spPr>
          <a:xfrm>
            <a:off x="4847699" y="1361231"/>
            <a:ext cx="2336800" cy="61362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1E1A6B-4A49-4828-BA50-B9DE3364BF99}"/>
              </a:ext>
            </a:extLst>
          </p:cNvPr>
          <p:cNvSpPr/>
          <p:nvPr/>
        </p:nvSpPr>
        <p:spPr>
          <a:xfrm>
            <a:off x="841248" y="1850538"/>
            <a:ext cx="3657600" cy="12801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You </a:t>
            </a:r>
            <a:r>
              <a:rPr lang="en-US" b="1" dirty="0">
                <a:solidFill>
                  <a:schemeClr val="tx1"/>
                </a:solidFill>
                <a:cs typeface="Calibri" panose="020F0502020204030204" pitchFamily="34" charset="0"/>
              </a:rPr>
              <a:t>must</a:t>
            </a:r>
            <a:r>
              <a:rPr lang="en-US" dirty="0">
                <a:solidFill>
                  <a:schemeClr val="tx1"/>
                </a:solidFill>
                <a:cs typeface="Calibri" panose="020F0502020204030204" pitchFamily="34" charset="0"/>
              </a:rPr>
              <a:t> write the name of the class and the Scope-Resolution operator before </a:t>
            </a:r>
            <a:r>
              <a:rPr lang="en-US" b="1" dirty="0">
                <a:solidFill>
                  <a:schemeClr val="tx1"/>
                </a:solidFill>
                <a:cs typeface="Calibri" panose="020F0502020204030204" pitchFamily="34" charset="0"/>
              </a:rPr>
              <a:t>all</a:t>
            </a:r>
            <a:r>
              <a:rPr lang="en-US" dirty="0">
                <a:solidFill>
                  <a:schemeClr val="tx1"/>
                </a:solidFill>
                <a:cs typeface="Calibri" panose="020F0502020204030204" pitchFamily="34" charset="0"/>
              </a:rPr>
              <a:t> class member function names. </a:t>
            </a:r>
          </a:p>
        </p:txBody>
      </p:sp>
      <p:sp>
        <p:nvSpPr>
          <p:cNvPr id="23" name="Rectangle 22">
            <a:extLst>
              <a:ext uri="{FF2B5EF4-FFF2-40B4-BE49-F238E27FC236}">
                <a16:creationId xmlns:a16="http://schemas.microsoft.com/office/drawing/2014/main" id="{EC94EC2C-1805-4517-8A66-67A7AFE1A8A4}"/>
              </a:ext>
              <a:ext uri="{C183D7F6-B498-43B3-948B-1728B52AA6E4}">
                <adec:decorative xmlns:adec="http://schemas.microsoft.com/office/drawing/2017/decorative" val="1"/>
              </a:ext>
            </a:extLst>
          </p:cNvPr>
          <p:cNvSpPr/>
          <p:nvPr/>
        </p:nvSpPr>
        <p:spPr>
          <a:xfrm>
            <a:off x="5752573" y="2471738"/>
            <a:ext cx="777767" cy="29289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Connector: Elbow 23">
            <a:extLst>
              <a:ext uri="{FF2B5EF4-FFF2-40B4-BE49-F238E27FC236}">
                <a16:creationId xmlns:a16="http://schemas.microsoft.com/office/drawing/2014/main" id="{93B468D6-2382-4E32-A888-13FA529764E3}"/>
              </a:ext>
              <a:ext uri="{C183D7F6-B498-43B3-948B-1728B52AA6E4}">
                <adec:decorative xmlns:adec="http://schemas.microsoft.com/office/drawing/2017/decorative" val="1"/>
              </a:ext>
            </a:extLst>
          </p:cNvPr>
          <p:cNvCxnSpPr>
            <a:cxnSpLocks/>
            <a:stCxn id="21" idx="3"/>
            <a:endCxn id="23" idx="2"/>
          </p:cNvCxnSpPr>
          <p:nvPr/>
        </p:nvCxnSpPr>
        <p:spPr>
          <a:xfrm>
            <a:off x="4498848" y="2490618"/>
            <a:ext cx="1642609" cy="274013"/>
          </a:xfrm>
          <a:prstGeom prst="bentConnector4">
            <a:avLst>
              <a:gd name="adj1" fmla="val 38163"/>
              <a:gd name="adj2" fmla="val 183427"/>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38FECD5-85E9-433D-97AF-CAF604842909}"/>
              </a:ext>
              <a:ext uri="{C183D7F6-B498-43B3-948B-1728B52AA6E4}">
                <adec:decorative xmlns:adec="http://schemas.microsoft.com/office/drawing/2017/decorative" val="1"/>
              </a:ext>
            </a:extLst>
          </p:cNvPr>
          <p:cNvCxnSpPr>
            <a:cxnSpLocks/>
            <a:stCxn id="32" idx="3"/>
            <a:endCxn id="31" idx="1"/>
          </p:cNvCxnSpPr>
          <p:nvPr/>
        </p:nvCxnSpPr>
        <p:spPr>
          <a:xfrm>
            <a:off x="7462909" y="3981797"/>
            <a:ext cx="221493"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12BBB305-1811-4A9E-8313-A89CDACC4AE8}"/>
              </a:ext>
            </a:extLst>
          </p:cNvPr>
          <p:cNvSpPr/>
          <p:nvPr/>
        </p:nvSpPr>
        <p:spPr>
          <a:xfrm>
            <a:off x="7684402" y="3616037"/>
            <a:ext cx="2834640"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This function has no connection to any class.</a:t>
            </a:r>
          </a:p>
        </p:txBody>
      </p:sp>
      <p:sp>
        <p:nvSpPr>
          <p:cNvPr id="32" name="Rectangle 31">
            <a:extLst>
              <a:ext uri="{FF2B5EF4-FFF2-40B4-BE49-F238E27FC236}">
                <a16:creationId xmlns:a16="http://schemas.microsoft.com/office/drawing/2014/main" id="{14AE6381-C3F3-489F-A314-40FFEE08BA46}"/>
              </a:ext>
              <a:ext uri="{C183D7F6-B498-43B3-948B-1728B52AA6E4}">
                <adec:decorative xmlns:adec="http://schemas.microsoft.com/office/drawing/2017/decorative" val="1"/>
              </a:ext>
            </a:extLst>
          </p:cNvPr>
          <p:cNvSpPr/>
          <p:nvPr/>
        </p:nvSpPr>
        <p:spPr>
          <a:xfrm>
            <a:off x="4868334" y="3825677"/>
            <a:ext cx="2594575" cy="3122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972D4647-A127-494A-8D63-32413A040F10}"/>
              </a:ext>
              <a:ext uri="{C183D7F6-B498-43B3-948B-1728B52AA6E4}">
                <adec:decorative xmlns:adec="http://schemas.microsoft.com/office/drawing/2017/decorative" val="1"/>
              </a:ext>
            </a:extLst>
          </p:cNvPr>
          <p:cNvSpPr/>
          <p:nvPr/>
        </p:nvSpPr>
        <p:spPr>
          <a:xfrm>
            <a:off x="5323949" y="4380142"/>
            <a:ext cx="2204046" cy="3122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7B4B75A-08F2-4348-B7DC-B7D8144F242C}"/>
              </a:ext>
            </a:extLst>
          </p:cNvPr>
          <p:cNvSpPr/>
          <p:nvPr/>
        </p:nvSpPr>
        <p:spPr>
          <a:xfrm>
            <a:off x="858063" y="4170502"/>
            <a:ext cx="3931920"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This variable doesn’t exist anywhere and generates an error.</a:t>
            </a:r>
          </a:p>
        </p:txBody>
      </p:sp>
      <p:cxnSp>
        <p:nvCxnSpPr>
          <p:cNvPr id="46" name="Straight Connector 45">
            <a:extLst>
              <a:ext uri="{FF2B5EF4-FFF2-40B4-BE49-F238E27FC236}">
                <a16:creationId xmlns:a16="http://schemas.microsoft.com/office/drawing/2014/main" id="{619480A1-DB0F-4636-ABBD-35E0F5475FC7}"/>
              </a:ext>
              <a:ext uri="{C183D7F6-B498-43B3-948B-1728B52AA6E4}">
                <adec:decorative xmlns:adec="http://schemas.microsoft.com/office/drawing/2017/decorative" val="1"/>
              </a:ext>
            </a:extLst>
          </p:cNvPr>
          <p:cNvCxnSpPr>
            <a:cxnSpLocks/>
            <a:stCxn id="43" idx="1"/>
            <a:endCxn id="45" idx="3"/>
          </p:cNvCxnSpPr>
          <p:nvPr/>
        </p:nvCxnSpPr>
        <p:spPr>
          <a:xfrm flipH="1">
            <a:off x="4789983" y="4536262"/>
            <a:ext cx="53396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24C42D9-203D-4130-ACA2-4D62B22F1B14}"/>
              </a:ext>
              <a:ext uri="{C183D7F6-B498-43B3-948B-1728B52AA6E4}">
                <adec:decorative xmlns:adec="http://schemas.microsoft.com/office/drawing/2017/decorative" val="1"/>
              </a:ext>
            </a:extLst>
          </p:cNvPr>
          <p:cNvCxnSpPr>
            <a:cxnSpLocks/>
            <a:stCxn id="51" idx="3"/>
            <a:endCxn id="50" idx="1"/>
          </p:cNvCxnSpPr>
          <p:nvPr/>
        </p:nvCxnSpPr>
        <p:spPr>
          <a:xfrm>
            <a:off x="8232249" y="5360634"/>
            <a:ext cx="219154"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46362A42-ABD0-4E7F-885E-BCA5AE25CA09}"/>
              </a:ext>
            </a:extLst>
          </p:cNvPr>
          <p:cNvSpPr/>
          <p:nvPr/>
        </p:nvSpPr>
        <p:spPr>
          <a:xfrm>
            <a:off x="8451403" y="4994874"/>
            <a:ext cx="3003866"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This is a member function of the Hero class.</a:t>
            </a:r>
          </a:p>
        </p:txBody>
      </p:sp>
      <p:sp>
        <p:nvSpPr>
          <p:cNvPr id="51" name="Rectangle 50">
            <a:extLst>
              <a:ext uri="{FF2B5EF4-FFF2-40B4-BE49-F238E27FC236}">
                <a16:creationId xmlns:a16="http://schemas.microsoft.com/office/drawing/2014/main" id="{1FF5BCED-A041-430C-8AEB-CAECA13ED78F}"/>
              </a:ext>
              <a:ext uri="{C183D7F6-B498-43B3-948B-1728B52AA6E4}">
                <adec:decorative xmlns:adec="http://schemas.microsoft.com/office/drawing/2017/decorative" val="1"/>
              </a:ext>
            </a:extLst>
          </p:cNvPr>
          <p:cNvSpPr/>
          <p:nvPr/>
        </p:nvSpPr>
        <p:spPr>
          <a:xfrm>
            <a:off x="4868334" y="5204514"/>
            <a:ext cx="3363915" cy="3122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05CC53C-4D58-409B-B001-8DA2F1EFDFB8}"/>
              </a:ext>
              <a:ext uri="{C183D7F6-B498-43B3-948B-1728B52AA6E4}">
                <adec:decorative xmlns:adec="http://schemas.microsoft.com/office/drawing/2017/decorative" val="1"/>
              </a:ext>
            </a:extLst>
          </p:cNvPr>
          <p:cNvSpPr/>
          <p:nvPr/>
        </p:nvSpPr>
        <p:spPr>
          <a:xfrm>
            <a:off x="5323949" y="5766805"/>
            <a:ext cx="2204046" cy="3122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57A1C63F-AAF9-4A39-8A05-30F75FEBD328}"/>
              </a:ext>
            </a:extLst>
          </p:cNvPr>
          <p:cNvSpPr/>
          <p:nvPr/>
        </p:nvSpPr>
        <p:spPr>
          <a:xfrm>
            <a:off x="2083223" y="5557165"/>
            <a:ext cx="2743200"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The variable belongs to the </a:t>
            </a:r>
            <a:r>
              <a:rPr lang="en-US" b="1" dirty="0">
                <a:solidFill>
                  <a:schemeClr val="accent2"/>
                </a:solidFill>
                <a:cs typeface="Calibri" panose="020F0502020204030204" pitchFamily="34" charset="0"/>
              </a:rPr>
              <a:t>invoking object</a:t>
            </a:r>
            <a:r>
              <a:rPr lang="en-US" dirty="0">
                <a:solidFill>
                  <a:schemeClr val="tx1"/>
                </a:solidFill>
                <a:cs typeface="Calibri" panose="020F0502020204030204" pitchFamily="34" charset="0"/>
              </a:rPr>
              <a:t>.</a:t>
            </a:r>
          </a:p>
        </p:txBody>
      </p:sp>
      <p:cxnSp>
        <p:nvCxnSpPr>
          <p:cNvPr id="57" name="Straight Connector 56">
            <a:extLst>
              <a:ext uri="{FF2B5EF4-FFF2-40B4-BE49-F238E27FC236}">
                <a16:creationId xmlns:a16="http://schemas.microsoft.com/office/drawing/2014/main" id="{05899010-E248-4D87-95A2-E40E2D9A09CB}"/>
              </a:ext>
              <a:ext uri="{C183D7F6-B498-43B3-948B-1728B52AA6E4}">
                <adec:decorative xmlns:adec="http://schemas.microsoft.com/office/drawing/2017/decorative" val="1"/>
              </a:ext>
            </a:extLst>
          </p:cNvPr>
          <p:cNvCxnSpPr>
            <a:cxnSpLocks/>
            <a:stCxn id="55" idx="1"/>
            <a:endCxn id="56" idx="3"/>
          </p:cNvCxnSpPr>
          <p:nvPr/>
        </p:nvCxnSpPr>
        <p:spPr>
          <a:xfrm flipH="1">
            <a:off x="4826423" y="5922925"/>
            <a:ext cx="497526"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E1243E09-57DE-4AF9-807A-09D5EF1EDB21}"/>
              </a:ext>
            </a:extLst>
          </p:cNvPr>
          <p:cNvSpPr/>
          <p:nvPr/>
        </p:nvSpPr>
        <p:spPr>
          <a:xfrm>
            <a:off x="841248" y="3238795"/>
            <a:ext cx="3657600" cy="6400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It indicates “ownership” of the function.</a:t>
            </a:r>
          </a:p>
        </p:txBody>
      </p:sp>
      <p:cxnSp>
        <p:nvCxnSpPr>
          <p:cNvPr id="68" name="Connector: Elbow 67">
            <a:extLst>
              <a:ext uri="{FF2B5EF4-FFF2-40B4-BE49-F238E27FC236}">
                <a16:creationId xmlns:a16="http://schemas.microsoft.com/office/drawing/2014/main" id="{D547A5FE-711A-44D9-BF06-40EB820420CB}"/>
              </a:ext>
              <a:ext uri="{C183D7F6-B498-43B3-948B-1728B52AA6E4}">
                <adec:decorative xmlns:adec="http://schemas.microsoft.com/office/drawing/2017/decorative" val="1"/>
              </a:ext>
            </a:extLst>
          </p:cNvPr>
          <p:cNvCxnSpPr>
            <a:cxnSpLocks/>
            <a:stCxn id="12" idx="1"/>
            <a:endCxn id="13" idx="3"/>
          </p:cNvCxnSpPr>
          <p:nvPr/>
        </p:nvCxnSpPr>
        <p:spPr>
          <a:xfrm rot="10800000" flipV="1">
            <a:off x="7184500" y="1330017"/>
            <a:ext cx="317023" cy="338023"/>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91401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xit" presetSubtype="0" fill="hold" grpId="1" nodeType="withEffect">
                                  <p:stCondLst>
                                    <p:cond delay="0"/>
                                  </p:stCondLst>
                                  <p:childTnLst>
                                    <p:animEffect transition="out" filter="fade">
                                      <p:cBhvr>
                                        <p:cTn id="42" dur="500"/>
                                        <p:tgtEl>
                                          <p:spTgt spid="21"/>
                                        </p:tgtEl>
                                      </p:cBhvr>
                                    </p:animEffect>
                                    <p:set>
                                      <p:cBhvr>
                                        <p:cTn id="43" dur="1" fill="hold">
                                          <p:stCondLst>
                                            <p:cond delay="499"/>
                                          </p:stCondLst>
                                        </p:cTn>
                                        <p:tgtEl>
                                          <p:spTgt spid="2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4"/>
                                        </p:tgtEl>
                                      </p:cBhvr>
                                    </p:animEffect>
                                    <p:set>
                                      <p:cBhvr>
                                        <p:cTn id="49" dur="1" fill="hold">
                                          <p:stCondLst>
                                            <p:cond delay="499"/>
                                          </p:stCondLst>
                                        </p:cTn>
                                        <p:tgtEl>
                                          <p:spTgt spid="24"/>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62"/>
                                        </p:tgtEl>
                                      </p:cBhvr>
                                    </p:animEffect>
                                    <p:set>
                                      <p:cBhvr>
                                        <p:cTn id="52" dur="1" fill="hold">
                                          <p:stCondLst>
                                            <p:cond delay="499"/>
                                          </p:stCondLst>
                                        </p:cTn>
                                        <p:tgtEl>
                                          <p:spTgt spid="6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par>
                                <p:cTn id="75" presetID="10" presetClass="exit" presetSubtype="0" fill="hold" nodeType="withEffect">
                                  <p:stCondLst>
                                    <p:cond delay="0"/>
                                  </p:stCondLst>
                                  <p:childTnLst>
                                    <p:animEffect transition="out" filter="fade">
                                      <p:cBhvr>
                                        <p:cTn id="76" dur="500"/>
                                        <p:tgtEl>
                                          <p:spTgt spid="30"/>
                                        </p:tgtEl>
                                      </p:cBhvr>
                                    </p:animEffect>
                                    <p:set>
                                      <p:cBhvr>
                                        <p:cTn id="77" dur="1" fill="hold">
                                          <p:stCondLst>
                                            <p:cond delay="499"/>
                                          </p:stCondLst>
                                        </p:cTn>
                                        <p:tgtEl>
                                          <p:spTgt spid="30"/>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500"/>
                                        <p:tgtEl>
                                          <p:spTgt spid="31"/>
                                        </p:tgtEl>
                                      </p:cBhvr>
                                    </p:animEffect>
                                    <p:set>
                                      <p:cBhvr>
                                        <p:cTn id="80" dur="1" fill="hold">
                                          <p:stCondLst>
                                            <p:cond delay="499"/>
                                          </p:stCondLst>
                                        </p:cTn>
                                        <p:tgtEl>
                                          <p:spTgt spid="31"/>
                                        </p:tgtEl>
                                        <p:attrNameLst>
                                          <p:attrName>style.visibility</p:attrName>
                                        </p:attrNameLst>
                                      </p:cBhvr>
                                      <p:to>
                                        <p:strVal val="hidden"/>
                                      </p:to>
                                    </p:set>
                                  </p:childTnLst>
                                </p:cTn>
                              </p:par>
                              <p:par>
                                <p:cTn id="81" presetID="10" presetClass="exit" presetSubtype="0" fill="hold" grpId="1" nodeType="withEffect">
                                  <p:stCondLst>
                                    <p:cond delay="0"/>
                                  </p:stCondLst>
                                  <p:childTnLst>
                                    <p:animEffect transition="out" filter="fade">
                                      <p:cBhvr>
                                        <p:cTn id="82" dur="500"/>
                                        <p:tgtEl>
                                          <p:spTgt spid="32"/>
                                        </p:tgtEl>
                                      </p:cBhvr>
                                    </p:animEffect>
                                    <p:set>
                                      <p:cBhvr>
                                        <p:cTn id="83" dur="1" fill="hold">
                                          <p:stCondLst>
                                            <p:cond delay="499"/>
                                          </p:stCondLst>
                                        </p:cTn>
                                        <p:tgtEl>
                                          <p:spTgt spid="32"/>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43"/>
                                        </p:tgtEl>
                                      </p:cBhvr>
                                    </p:animEffect>
                                    <p:set>
                                      <p:cBhvr>
                                        <p:cTn id="86" dur="1" fill="hold">
                                          <p:stCondLst>
                                            <p:cond delay="499"/>
                                          </p:stCondLst>
                                        </p:cTn>
                                        <p:tgtEl>
                                          <p:spTgt spid="43"/>
                                        </p:tgtEl>
                                        <p:attrNameLst>
                                          <p:attrName>style.visibility</p:attrName>
                                        </p:attrNameLst>
                                      </p:cBhvr>
                                      <p:to>
                                        <p:strVal val="hidden"/>
                                      </p:to>
                                    </p:set>
                                  </p:childTnLst>
                                </p:cTn>
                              </p:par>
                              <p:par>
                                <p:cTn id="87" presetID="10" presetClass="exit" presetSubtype="0" fill="hold" grpId="1" nodeType="withEffect">
                                  <p:stCondLst>
                                    <p:cond delay="0"/>
                                  </p:stCondLst>
                                  <p:childTnLst>
                                    <p:animEffect transition="out" filter="fade">
                                      <p:cBhvr>
                                        <p:cTn id="88" dur="500"/>
                                        <p:tgtEl>
                                          <p:spTgt spid="45"/>
                                        </p:tgtEl>
                                      </p:cBhvr>
                                    </p:animEffect>
                                    <p:set>
                                      <p:cBhvr>
                                        <p:cTn id="89" dur="1" fill="hold">
                                          <p:stCondLst>
                                            <p:cond delay="499"/>
                                          </p:stCondLst>
                                        </p:cTn>
                                        <p:tgtEl>
                                          <p:spTgt spid="45"/>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46"/>
                                        </p:tgtEl>
                                      </p:cBhvr>
                                    </p:animEffect>
                                    <p:set>
                                      <p:cBhvr>
                                        <p:cTn id="92" dur="1" fill="hold">
                                          <p:stCondLst>
                                            <p:cond delay="499"/>
                                          </p:stCondLst>
                                        </p:cTn>
                                        <p:tgtEl>
                                          <p:spTgt spid="46"/>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500"/>
                                        <p:tgtEl>
                                          <p:spTgt spid="5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6"/>
                                        </p:tgtEl>
                                        <p:attrNameLst>
                                          <p:attrName>style.visibility</p:attrName>
                                        </p:attrNameLst>
                                      </p:cBhvr>
                                      <p:to>
                                        <p:strVal val="visible"/>
                                      </p:to>
                                    </p:set>
                                    <p:animEffect transition="in" filter="fade">
                                      <p:cBhvr>
                                        <p:cTn id="100" dur="500"/>
                                        <p:tgtEl>
                                          <p:spTgt spid="56"/>
                                        </p:tgtEl>
                                      </p:cBhvr>
                                    </p:animEffect>
                                  </p:childTnLst>
                                </p:cTn>
                              </p:par>
                              <p:par>
                                <p:cTn id="101" presetID="10" presetClass="entr" presetSubtype="0" fill="hold" nodeType="withEffect">
                                  <p:stCondLst>
                                    <p:cond delay="0"/>
                                  </p:stCondLst>
                                  <p:childTnLst>
                                    <p:set>
                                      <p:cBhvr>
                                        <p:cTn id="102" dur="1" fill="hold">
                                          <p:stCondLst>
                                            <p:cond delay="0"/>
                                          </p:stCondLst>
                                        </p:cTn>
                                        <p:tgtEl>
                                          <p:spTgt spid="57"/>
                                        </p:tgtEl>
                                        <p:attrNameLst>
                                          <p:attrName>style.visibility</p:attrName>
                                        </p:attrNameLst>
                                      </p:cBhvr>
                                      <p:to>
                                        <p:strVal val="visible"/>
                                      </p:to>
                                    </p:set>
                                    <p:animEffect transition="in" filter="fade">
                                      <p:cBhvr>
                                        <p:cTn id="103"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animBg="1"/>
      <p:bldP spid="21" grpId="1" animBg="1"/>
      <p:bldP spid="23" grpId="0" animBg="1"/>
      <p:bldP spid="23" grpId="1" animBg="1"/>
      <p:bldP spid="31" grpId="0" animBg="1"/>
      <p:bldP spid="31" grpId="1" animBg="1"/>
      <p:bldP spid="32" grpId="0" animBg="1"/>
      <p:bldP spid="32" grpId="1" animBg="1"/>
      <p:bldP spid="43" grpId="0" animBg="1"/>
      <p:bldP spid="43" grpId="1" animBg="1"/>
      <p:bldP spid="45" grpId="0" animBg="1"/>
      <p:bldP spid="45" grpId="1" animBg="1"/>
      <p:bldP spid="50" grpId="0" animBg="1"/>
      <p:bldP spid="51" grpId="0" animBg="1"/>
      <p:bldP spid="55" grpId="0" animBg="1"/>
      <p:bldP spid="56" grpId="0" animBg="1"/>
      <p:bldP spid="62" grpId="0" animBg="1"/>
      <p:bldP spid="62"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Two Files</a:t>
            </a:r>
          </a:p>
        </p:txBody>
      </p:sp>
      <p:sp>
        <p:nvSpPr>
          <p:cNvPr id="4" name="Text Placeholder 3">
            <a:extLst>
              <a:ext uri="{FF2B5EF4-FFF2-40B4-BE49-F238E27FC236}">
                <a16:creationId xmlns:a16="http://schemas.microsoft.com/office/drawing/2014/main" id="{41C20D48-7A2A-4FAA-9885-A53603276CFC}"/>
              </a:ext>
            </a:extLst>
          </p:cNvPr>
          <p:cNvSpPr>
            <a:spLocks noGrp="1"/>
          </p:cNvSpPr>
          <p:nvPr>
            <p:ph type="body" sz="quarter" idx="13"/>
          </p:nvPr>
        </p:nvSpPr>
        <p:spPr/>
        <p:txBody>
          <a:bodyPr/>
          <a:lstStyle/>
          <a:p>
            <a:r>
              <a:rPr lang="en-US" dirty="0">
                <a:solidFill>
                  <a:schemeClr val="accent1"/>
                </a:solidFill>
              </a:rPr>
              <a:t>Good Practice</a:t>
            </a:r>
          </a:p>
        </p:txBody>
      </p:sp>
      <p:sp>
        <p:nvSpPr>
          <p:cNvPr id="14" name="TextBox 13">
            <a:extLst>
              <a:ext uri="{FF2B5EF4-FFF2-40B4-BE49-F238E27FC236}">
                <a16:creationId xmlns:a16="http://schemas.microsoft.com/office/drawing/2014/main" id="{7FC550FD-D2B8-40C0-BB44-C51B1F1180A3}"/>
              </a:ext>
            </a:extLst>
          </p:cNvPr>
          <p:cNvSpPr txBox="1"/>
          <p:nvPr/>
        </p:nvSpPr>
        <p:spPr>
          <a:xfrm>
            <a:off x="1055658" y="2057806"/>
            <a:ext cx="50292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Separating classes into two files helps with organization.</a:t>
            </a:r>
          </a:p>
        </p:txBody>
      </p:sp>
      <p:sp>
        <p:nvSpPr>
          <p:cNvPr id="37" name="TextBox 36">
            <a:extLst>
              <a:ext uri="{FF2B5EF4-FFF2-40B4-BE49-F238E27FC236}">
                <a16:creationId xmlns:a16="http://schemas.microsoft.com/office/drawing/2014/main" id="{56417EDF-3AFD-4039-B185-501DE9CA3281}"/>
              </a:ext>
            </a:extLst>
          </p:cNvPr>
          <p:cNvSpPr txBox="1"/>
          <p:nvPr/>
        </p:nvSpPr>
        <p:spPr>
          <a:xfrm>
            <a:off x="1565151" y="2985043"/>
            <a:ext cx="4754880" cy="369332"/>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Most C++ code follows this convention.</a:t>
            </a:r>
          </a:p>
        </p:txBody>
      </p:sp>
      <p:pic>
        <p:nvPicPr>
          <p:cNvPr id="15" name="!!Graphic 27">
            <a:extLst>
              <a:ext uri="{FF2B5EF4-FFF2-40B4-BE49-F238E27FC236}">
                <a16:creationId xmlns:a16="http://schemas.microsoft.com/office/drawing/2014/main" id="{2F79E73F-43B8-4863-90FA-48F848FFD51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245151"/>
            <a:ext cx="333196" cy="333196"/>
          </a:xfrm>
          <a:prstGeom prst="rect">
            <a:avLst/>
          </a:prstGeom>
        </p:spPr>
      </p:pic>
      <p:pic>
        <p:nvPicPr>
          <p:cNvPr id="42" name="!!Graphic 27">
            <a:extLst>
              <a:ext uri="{FF2B5EF4-FFF2-40B4-BE49-F238E27FC236}">
                <a16:creationId xmlns:a16="http://schemas.microsoft.com/office/drawing/2014/main" id="{7089105D-E6C2-4670-821C-B4A09150AE6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293070" y="4086917"/>
            <a:ext cx="333196" cy="333196"/>
          </a:xfrm>
          <a:prstGeom prst="rect">
            <a:avLst/>
          </a:prstGeom>
        </p:spPr>
      </p:pic>
      <p:sp>
        <p:nvSpPr>
          <p:cNvPr id="25" name="TextBox 24">
            <a:extLst>
              <a:ext uri="{FF2B5EF4-FFF2-40B4-BE49-F238E27FC236}">
                <a16:creationId xmlns:a16="http://schemas.microsoft.com/office/drawing/2014/main" id="{83427692-B64D-49FE-85B8-C838C9F07C63}"/>
              </a:ext>
            </a:extLst>
          </p:cNvPr>
          <p:cNvSpPr txBox="1"/>
          <p:nvPr/>
        </p:nvSpPr>
        <p:spPr>
          <a:xfrm>
            <a:off x="6550154" y="2057806"/>
            <a:ext cx="50292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You </a:t>
            </a:r>
            <a:r>
              <a:rPr lang="en-US" sz="2000" b="1" dirty="0">
                <a:solidFill>
                  <a:srgbClr val="FFFFFF"/>
                </a:solidFill>
              </a:rPr>
              <a:t>can</a:t>
            </a:r>
            <a:r>
              <a:rPr lang="en-US" sz="2000" dirty="0">
                <a:solidFill>
                  <a:srgbClr val="FFFFFF"/>
                </a:solidFill>
              </a:rPr>
              <a:t> write a class entirely in the header file.</a:t>
            </a:r>
          </a:p>
        </p:txBody>
      </p:sp>
      <p:sp>
        <p:nvSpPr>
          <p:cNvPr id="40" name="TextBox 39">
            <a:extLst>
              <a:ext uri="{FF2B5EF4-FFF2-40B4-BE49-F238E27FC236}">
                <a16:creationId xmlns:a16="http://schemas.microsoft.com/office/drawing/2014/main" id="{5268C5A3-FB80-4DE0-8776-AE0611E62FC1}"/>
              </a:ext>
            </a:extLst>
          </p:cNvPr>
          <p:cNvSpPr txBox="1"/>
          <p:nvPr/>
        </p:nvSpPr>
        <p:spPr>
          <a:xfrm>
            <a:off x="7071518" y="2846544"/>
            <a:ext cx="4754880"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In some cases, we have to </a:t>
            </a:r>
            <a:br>
              <a:rPr lang="en-US" dirty="0">
                <a:solidFill>
                  <a:srgbClr val="FFFFFF"/>
                </a:solidFill>
              </a:rPr>
            </a:br>
            <a:r>
              <a:rPr lang="en-US" dirty="0">
                <a:solidFill>
                  <a:srgbClr val="FFFFFF"/>
                </a:solidFill>
              </a:rPr>
              <a:t>(we’ll look at </a:t>
            </a:r>
            <a:r>
              <a:rPr lang="en-US" b="1" dirty="0">
                <a:solidFill>
                  <a:schemeClr val="accent4">
                    <a:lumMod val="60000"/>
                    <a:lumOff val="40000"/>
                  </a:schemeClr>
                </a:solidFill>
              </a:rPr>
              <a:t>templates</a:t>
            </a:r>
            <a:r>
              <a:rPr lang="en-US" dirty="0">
                <a:solidFill>
                  <a:srgbClr val="FFFFFF"/>
                </a:solidFill>
              </a:rPr>
              <a:t> later).</a:t>
            </a:r>
          </a:p>
        </p:txBody>
      </p:sp>
      <p:sp>
        <p:nvSpPr>
          <p:cNvPr id="19" name="TextBox 18">
            <a:extLst>
              <a:ext uri="{FF2B5EF4-FFF2-40B4-BE49-F238E27FC236}">
                <a16:creationId xmlns:a16="http://schemas.microsoft.com/office/drawing/2014/main" id="{30E144B8-2ADF-4C84-AE56-B08E80368697}"/>
              </a:ext>
            </a:extLst>
          </p:cNvPr>
          <p:cNvSpPr txBox="1"/>
          <p:nvPr/>
        </p:nvSpPr>
        <p:spPr>
          <a:xfrm>
            <a:off x="1055658" y="3899572"/>
            <a:ext cx="50292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Get into the habit of breaking all classes into two separate files.</a:t>
            </a:r>
          </a:p>
        </p:txBody>
      </p:sp>
      <p:pic>
        <p:nvPicPr>
          <p:cNvPr id="20" name="!!Graphic 27">
            <a:extLst>
              <a:ext uri="{FF2B5EF4-FFF2-40B4-BE49-F238E27FC236}">
                <a16:creationId xmlns:a16="http://schemas.microsoft.com/office/drawing/2014/main" id="{71152AEE-7C0D-42E2-AB3E-231F5CBE8C1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4086917"/>
            <a:ext cx="333196" cy="333196"/>
          </a:xfrm>
          <a:prstGeom prst="rect">
            <a:avLst/>
          </a:prstGeom>
        </p:spPr>
      </p:pic>
      <p:sp>
        <p:nvSpPr>
          <p:cNvPr id="21" name="TextBox 20">
            <a:extLst>
              <a:ext uri="{FF2B5EF4-FFF2-40B4-BE49-F238E27FC236}">
                <a16:creationId xmlns:a16="http://schemas.microsoft.com/office/drawing/2014/main" id="{E332F792-43D8-48E8-B0CA-7AB0C97609F5}"/>
              </a:ext>
            </a:extLst>
          </p:cNvPr>
          <p:cNvSpPr txBox="1"/>
          <p:nvPr/>
        </p:nvSpPr>
        <p:spPr>
          <a:xfrm>
            <a:off x="1565151" y="4611507"/>
            <a:ext cx="4754880" cy="923330"/>
          </a:xfrm>
          <a:prstGeom prst="rect">
            <a:avLst/>
          </a:prstGeom>
          <a:noFill/>
        </p:spPr>
        <p:txBody>
          <a:bodyPr wrap="square" rtlCol="0" anchor="ctr">
            <a:spAutoFit/>
          </a:bodyPr>
          <a:lstStyle/>
          <a:p>
            <a:pPr lvl="0">
              <a:buClr>
                <a:srgbClr val="69EEF0"/>
              </a:buClr>
              <a:buSzPct val="150000"/>
              <a:defRPr/>
            </a:pPr>
            <a:r>
              <a:rPr lang="en-US" b="1" dirty="0">
                <a:solidFill>
                  <a:schemeClr val="accent4">
                    <a:lumMod val="60000"/>
                    <a:lumOff val="40000"/>
                  </a:schemeClr>
                </a:solidFill>
              </a:rPr>
              <a:t>Header (.h) file</a:t>
            </a:r>
            <a:r>
              <a:rPr lang="en-US" dirty="0">
                <a:solidFill>
                  <a:srgbClr val="FFFFFF"/>
                </a:solidFill>
              </a:rPr>
              <a:t>: </a:t>
            </a:r>
            <a:br>
              <a:rPr lang="en-US" dirty="0">
                <a:solidFill>
                  <a:srgbClr val="FFFFFF"/>
                </a:solidFill>
              </a:rPr>
            </a:br>
            <a:r>
              <a:rPr lang="en-US" dirty="0">
                <a:solidFill>
                  <a:srgbClr val="FFFFFF"/>
                </a:solidFill>
              </a:rPr>
              <a:t>Class definition, member function prototypes</a:t>
            </a:r>
          </a:p>
        </p:txBody>
      </p:sp>
      <p:sp>
        <p:nvSpPr>
          <p:cNvPr id="22" name="TextBox 21">
            <a:extLst>
              <a:ext uri="{FF2B5EF4-FFF2-40B4-BE49-F238E27FC236}">
                <a16:creationId xmlns:a16="http://schemas.microsoft.com/office/drawing/2014/main" id="{85DEABB6-66A5-4460-8206-8EE1365775C4}"/>
              </a:ext>
            </a:extLst>
          </p:cNvPr>
          <p:cNvSpPr txBox="1"/>
          <p:nvPr/>
        </p:nvSpPr>
        <p:spPr>
          <a:xfrm>
            <a:off x="1572771" y="5538886"/>
            <a:ext cx="4306760" cy="646331"/>
          </a:xfrm>
          <a:prstGeom prst="rect">
            <a:avLst/>
          </a:prstGeom>
          <a:noFill/>
        </p:spPr>
        <p:txBody>
          <a:bodyPr wrap="square" rtlCol="0" anchor="ctr">
            <a:spAutoFit/>
          </a:bodyPr>
          <a:lstStyle/>
          <a:p>
            <a:pPr lvl="0">
              <a:buClr>
                <a:srgbClr val="69EEF0"/>
              </a:buClr>
              <a:buSzPct val="150000"/>
              <a:defRPr/>
            </a:pPr>
            <a:r>
              <a:rPr lang="en-US" b="1" dirty="0">
                <a:solidFill>
                  <a:schemeClr val="accent4">
                    <a:lumMod val="60000"/>
                    <a:lumOff val="40000"/>
                  </a:schemeClr>
                </a:solidFill>
              </a:rPr>
              <a:t>Source (.</a:t>
            </a:r>
            <a:r>
              <a:rPr lang="en-US" b="1" dirty="0" err="1">
                <a:solidFill>
                  <a:schemeClr val="accent4">
                    <a:lumMod val="60000"/>
                    <a:lumOff val="40000"/>
                  </a:schemeClr>
                </a:solidFill>
              </a:rPr>
              <a:t>cpp</a:t>
            </a:r>
            <a:r>
              <a:rPr lang="en-US" b="1" dirty="0">
                <a:solidFill>
                  <a:schemeClr val="accent4">
                    <a:lumMod val="60000"/>
                    <a:lumOff val="40000"/>
                  </a:schemeClr>
                </a:solidFill>
              </a:rPr>
              <a:t>) file</a:t>
            </a:r>
            <a:r>
              <a:rPr lang="en-US" dirty="0">
                <a:solidFill>
                  <a:srgbClr val="FFFFFF"/>
                </a:solidFill>
              </a:rPr>
              <a:t>: </a:t>
            </a:r>
            <a:br>
              <a:rPr lang="en-US" dirty="0">
                <a:solidFill>
                  <a:srgbClr val="FFFFFF"/>
                </a:solidFill>
              </a:rPr>
            </a:br>
            <a:r>
              <a:rPr lang="en-US" dirty="0">
                <a:solidFill>
                  <a:srgbClr val="FFFFFF"/>
                </a:solidFill>
              </a:rPr>
              <a:t>Member function definitions</a:t>
            </a:r>
          </a:p>
        </p:txBody>
      </p:sp>
      <p:cxnSp>
        <p:nvCxnSpPr>
          <p:cNvPr id="23" name="Connector: Elbow 22">
            <a:extLst>
              <a:ext uri="{FF2B5EF4-FFF2-40B4-BE49-F238E27FC236}">
                <a16:creationId xmlns:a16="http://schemas.microsoft.com/office/drawing/2014/main" id="{0699509E-EE77-4677-AFD9-57A9F7F0F0BB}"/>
              </a:ext>
              <a:ext uri="{C183D7F6-B498-43B3-948B-1728B52AA6E4}">
                <adec:decorative xmlns:adec="http://schemas.microsoft.com/office/drawing/2017/decorative" val="1"/>
              </a:ext>
            </a:extLst>
          </p:cNvPr>
          <p:cNvCxnSpPr>
            <a:cxnSpLocks/>
            <a:stCxn id="22" idx="1"/>
          </p:cNvCxnSpPr>
          <p:nvPr/>
        </p:nvCxnSpPr>
        <p:spPr>
          <a:xfrm rot="10800000">
            <a:off x="1229713" y="5048834"/>
            <a:ext cx="343058" cy="813218"/>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DDA2E6D-FB20-4DB0-A883-1B657243DBD0}"/>
              </a:ext>
              <a:ext uri="{C183D7F6-B498-43B3-948B-1728B52AA6E4}">
                <adec:decorative xmlns:adec="http://schemas.microsoft.com/office/drawing/2017/decorative" val="1"/>
              </a:ext>
            </a:extLst>
          </p:cNvPr>
          <p:cNvCxnSpPr>
            <a:cxnSpLocks/>
            <a:stCxn id="21" idx="1"/>
          </p:cNvCxnSpPr>
          <p:nvPr/>
        </p:nvCxnSpPr>
        <p:spPr>
          <a:xfrm rot="10800000">
            <a:off x="1229713" y="4727814"/>
            <a:ext cx="335438" cy="345359"/>
          </a:xfrm>
          <a:prstGeom prst="bentConnector2">
            <a:avLst/>
          </a:prstGeom>
          <a:ln w="12700"/>
        </p:spPr>
        <p:style>
          <a:lnRef idx="1">
            <a:schemeClr val="accent1"/>
          </a:lnRef>
          <a:fillRef idx="0">
            <a:schemeClr val="accent1"/>
          </a:fillRef>
          <a:effectRef idx="0">
            <a:schemeClr val="accent1"/>
          </a:effectRef>
          <a:fontRef idx="minor">
            <a:schemeClr val="tx1"/>
          </a:fontRef>
        </p:style>
      </p:cxnSp>
      <p:pic>
        <p:nvPicPr>
          <p:cNvPr id="26" name="!!Graphic 27">
            <a:extLst>
              <a:ext uri="{FF2B5EF4-FFF2-40B4-BE49-F238E27FC236}">
                <a16:creationId xmlns:a16="http://schemas.microsoft.com/office/drawing/2014/main" id="{C11E3E28-5204-4C5A-B4FD-F3B4E0B51FD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07144" y="2245151"/>
            <a:ext cx="333196" cy="333196"/>
          </a:xfrm>
          <a:prstGeom prst="rect">
            <a:avLst/>
          </a:prstGeom>
        </p:spPr>
      </p:pic>
      <p:cxnSp>
        <p:nvCxnSpPr>
          <p:cNvPr id="38" name="Connector: Elbow 37">
            <a:extLst>
              <a:ext uri="{FF2B5EF4-FFF2-40B4-BE49-F238E27FC236}">
                <a16:creationId xmlns:a16="http://schemas.microsoft.com/office/drawing/2014/main" id="{2639B1BF-1206-4AD6-BA90-16BA819EF18C}"/>
              </a:ext>
              <a:ext uri="{C183D7F6-B498-43B3-948B-1728B52AA6E4}">
                <adec:decorative xmlns:adec="http://schemas.microsoft.com/office/drawing/2017/decorative" val="1"/>
              </a:ext>
            </a:extLst>
          </p:cNvPr>
          <p:cNvCxnSpPr>
            <a:cxnSpLocks/>
            <a:stCxn id="37" idx="1"/>
          </p:cNvCxnSpPr>
          <p:nvPr/>
        </p:nvCxnSpPr>
        <p:spPr>
          <a:xfrm rot="10800000">
            <a:off x="1229713" y="2824353"/>
            <a:ext cx="335438" cy="345357"/>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C07319AE-2B23-49DB-8350-991E1668AD98}"/>
              </a:ext>
              <a:ext uri="{C183D7F6-B498-43B3-948B-1728B52AA6E4}">
                <adec:decorative xmlns:adec="http://schemas.microsoft.com/office/drawing/2017/decorative" val="1"/>
              </a:ext>
            </a:extLst>
          </p:cNvPr>
          <p:cNvCxnSpPr>
            <a:cxnSpLocks/>
            <a:stCxn id="40" idx="1"/>
          </p:cNvCxnSpPr>
          <p:nvPr/>
        </p:nvCxnSpPr>
        <p:spPr>
          <a:xfrm rot="10800000">
            <a:off x="6736080" y="2824354"/>
            <a:ext cx="335438" cy="345356"/>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605D6B9A-1EF5-4E3F-97DF-0AFB44759395}"/>
              </a:ext>
            </a:extLst>
          </p:cNvPr>
          <p:cNvSpPr txBox="1"/>
          <p:nvPr/>
        </p:nvSpPr>
        <p:spPr>
          <a:xfrm>
            <a:off x="6736080" y="3899571"/>
            <a:ext cx="484632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Develop good habits now (in any language) and it will pay off later.</a:t>
            </a:r>
          </a:p>
        </p:txBody>
      </p:sp>
      <p:sp>
        <p:nvSpPr>
          <p:cNvPr id="44" name="Freeform: Shape 43">
            <a:extLst>
              <a:ext uri="{FF2B5EF4-FFF2-40B4-BE49-F238E27FC236}">
                <a16:creationId xmlns:a16="http://schemas.microsoft.com/office/drawing/2014/main" id="{2A5EC793-5079-45EB-BBEA-74FC7357A7A0}"/>
              </a:ext>
            </a:extLst>
          </p:cNvPr>
          <p:cNvSpPr/>
          <p:nvPr/>
        </p:nvSpPr>
        <p:spPr>
          <a:xfrm>
            <a:off x="7071518" y="4880118"/>
            <a:ext cx="329184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a:solidFill>
                  <a:srgbClr val="000000"/>
                </a:solidFill>
                <a:cs typeface="Calibri" panose="020F0502020204030204" pitchFamily="34" charset="0"/>
              </a:rPr>
              <a:t>I may break this rule in presentations to save space!</a:t>
            </a:r>
            <a:endParaRPr lang="en-US"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307622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fade">
                                      <p:cBhvr>
                                        <p:cTn id="41" dur="500"/>
                                        <p:tgtEl>
                                          <p:spTgt spid="4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0" grpId="0"/>
      <p:bldP spid="19" grpId="0"/>
      <p:bldP spid="21" grpId="0"/>
      <p:bldP spid="22" grpId="0"/>
      <p:bldP spid="41" grpId="0"/>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577081"/>
          </a:xfrm>
        </p:spPr>
        <p:txBody>
          <a:bodyPr/>
          <a:lstStyle/>
          <a:p>
            <a:r>
              <a:rPr lang="en-US" sz="3500" dirty="0">
                <a:solidFill>
                  <a:schemeClr val="bg1"/>
                </a:solidFill>
              </a:rPr>
              <a:t>Classes and the </a:t>
            </a:r>
            <a:r>
              <a:rPr lang="en-US" sz="3500" dirty="0">
                <a:solidFill>
                  <a:schemeClr val="accent4">
                    <a:lumMod val="60000"/>
                    <a:lumOff val="40000"/>
                  </a:schemeClr>
                </a:solidFill>
                <a:latin typeface="Consolas" panose="020B0609020204030204" pitchFamily="49" charset="0"/>
              </a:rPr>
              <a:t>this</a:t>
            </a:r>
            <a:r>
              <a:rPr lang="en-US" sz="3500" dirty="0">
                <a:solidFill>
                  <a:schemeClr val="bg1"/>
                </a:solidFill>
              </a:rPr>
              <a:t> Variable</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rcRect l="27837" r="27837"/>
          <a:stretch/>
        </p:blipFill>
        <p:spPr>
          <a:xfrm>
            <a:off x="7632160" y="0"/>
            <a:ext cx="4559840" cy="6858000"/>
          </a:xfrm>
        </p:spPr>
      </p:pic>
      <p:sp>
        <p:nvSpPr>
          <p:cNvPr id="26" name="TextBox 25">
            <a:extLst>
              <a:ext uri="{FF2B5EF4-FFF2-40B4-BE49-F238E27FC236}">
                <a16:creationId xmlns:a16="http://schemas.microsoft.com/office/drawing/2014/main" id="{A88FC9C7-C8E1-4703-9401-ADD61D3D6343}"/>
              </a:ext>
            </a:extLst>
          </p:cNvPr>
          <p:cNvSpPr txBox="1"/>
          <p:nvPr/>
        </p:nvSpPr>
        <p:spPr>
          <a:xfrm>
            <a:off x="1055659" y="1445588"/>
            <a:ext cx="59436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All classes have a variable they can access called “</a:t>
            </a:r>
            <a:r>
              <a:rPr lang="en-US" sz="2000" dirty="0">
                <a:solidFill>
                  <a:srgbClr val="FFFFFF"/>
                </a:solidFill>
                <a:latin typeface="Consolas" panose="020B0609020204030204" pitchFamily="49" charset="0"/>
              </a:rPr>
              <a:t>this</a:t>
            </a:r>
            <a:r>
              <a:rPr lang="en-US" sz="2000" dirty="0">
                <a:solidFill>
                  <a:srgbClr val="FFFFFF"/>
                </a:solidFill>
              </a:rPr>
              <a:t>”.</a:t>
            </a:r>
          </a:p>
        </p:txBody>
      </p:sp>
      <p:sp>
        <p:nvSpPr>
          <p:cNvPr id="19" name="TextBox 18">
            <a:extLst>
              <a:ext uri="{FF2B5EF4-FFF2-40B4-BE49-F238E27FC236}">
                <a16:creationId xmlns:a16="http://schemas.microsoft.com/office/drawing/2014/main" id="{4EFE15FA-E80C-466B-9493-E2656E491249}"/>
              </a:ext>
            </a:extLst>
          </p:cNvPr>
          <p:cNvSpPr txBox="1"/>
          <p:nvPr/>
        </p:nvSpPr>
        <p:spPr>
          <a:xfrm>
            <a:off x="1688209" y="2264134"/>
            <a:ext cx="5500941" cy="369332"/>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It is implicitly passed to all class member functions.</a:t>
            </a:r>
          </a:p>
        </p:txBody>
      </p:sp>
      <p:pic>
        <p:nvPicPr>
          <p:cNvPr id="29" name="Graphic 28">
            <a:extLst>
              <a:ext uri="{FF2B5EF4-FFF2-40B4-BE49-F238E27FC236}">
                <a16:creationId xmlns:a16="http://schemas.microsoft.com/office/drawing/2014/main" id="{27DAD45C-0DE8-48EF-8B11-CEE07D53BECC}"/>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1632933"/>
            <a:ext cx="333196" cy="333196"/>
          </a:xfrm>
          <a:prstGeom prst="rect">
            <a:avLst/>
          </a:prstGeom>
        </p:spPr>
      </p:pic>
      <p:cxnSp>
        <p:nvCxnSpPr>
          <p:cNvPr id="4" name="Connector: Elbow 3">
            <a:extLst>
              <a:ext uri="{FF2B5EF4-FFF2-40B4-BE49-F238E27FC236}">
                <a16:creationId xmlns:a16="http://schemas.microsoft.com/office/drawing/2014/main" id="{BAB0932C-4CEE-4D1F-B342-0A08D0BF549F}"/>
              </a:ext>
              <a:ext uri="{C183D7F6-B498-43B3-948B-1728B52AA6E4}">
                <adec:decorative xmlns:adec="http://schemas.microsoft.com/office/drawing/2017/decorative" val="1"/>
              </a:ext>
            </a:extLst>
          </p:cNvPr>
          <p:cNvCxnSpPr>
            <a:cxnSpLocks/>
            <a:stCxn id="19" idx="1"/>
          </p:cNvCxnSpPr>
          <p:nvPr/>
        </p:nvCxnSpPr>
        <p:spPr>
          <a:xfrm rot="10800000">
            <a:off x="1275185" y="2153474"/>
            <a:ext cx="413024" cy="295326"/>
          </a:xfrm>
          <a:prstGeom prst="bentConnector3">
            <a:avLst>
              <a:gd name="adj1" fmla="val 101658"/>
            </a:avLst>
          </a:prstGeom>
          <a:ln w="12700"/>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862782C-091D-40E3-8F76-59343D5D21F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774770"/>
            <a:ext cx="333196" cy="333196"/>
          </a:xfrm>
          <a:prstGeom prst="rect">
            <a:avLst/>
          </a:prstGeom>
        </p:spPr>
      </p:pic>
      <p:sp>
        <p:nvSpPr>
          <p:cNvPr id="17" name="TextBox 16">
            <a:extLst>
              <a:ext uri="{FF2B5EF4-FFF2-40B4-BE49-F238E27FC236}">
                <a16:creationId xmlns:a16="http://schemas.microsoft.com/office/drawing/2014/main" id="{F63A1E5F-ED9F-48DA-9021-739FB8DC2879}"/>
              </a:ext>
            </a:extLst>
          </p:cNvPr>
          <p:cNvSpPr txBox="1"/>
          <p:nvPr/>
        </p:nvSpPr>
        <p:spPr>
          <a:xfrm>
            <a:off x="1055659" y="2744126"/>
            <a:ext cx="5943600" cy="707886"/>
          </a:xfrm>
          <a:prstGeom prst="rect">
            <a:avLst/>
          </a:prstGeom>
          <a:noFill/>
        </p:spPr>
        <p:txBody>
          <a:bodyPr wrap="square" rtlCol="0" anchor="ctr">
            <a:spAutoFit/>
          </a:bodyPr>
          <a:lstStyle/>
          <a:p>
            <a:pPr lvl="0">
              <a:buClr>
                <a:srgbClr val="69EEF0"/>
              </a:buClr>
              <a:buSzPct val="150000"/>
              <a:defRPr/>
            </a:pPr>
            <a:r>
              <a:rPr lang="en-US" sz="2000" b="1" dirty="0">
                <a:solidFill>
                  <a:srgbClr val="FFFFFF"/>
                </a:solidFill>
                <a:latin typeface="Consolas" panose="020B0609020204030204" pitchFamily="49" charset="0"/>
              </a:rPr>
              <a:t>this</a:t>
            </a:r>
            <a:r>
              <a:rPr lang="en-US" sz="2000" dirty="0">
                <a:solidFill>
                  <a:srgbClr val="FFFFFF"/>
                </a:solidFill>
              </a:rPr>
              <a:t> represents the </a:t>
            </a:r>
            <a:r>
              <a:rPr lang="en-US" sz="2000" b="1" dirty="0">
                <a:solidFill>
                  <a:schemeClr val="accent4">
                    <a:lumMod val="60000"/>
                    <a:lumOff val="40000"/>
                  </a:schemeClr>
                </a:solidFill>
              </a:rPr>
              <a:t>invoking object</a:t>
            </a:r>
            <a:r>
              <a:rPr lang="en-US" sz="2000" dirty="0">
                <a:solidFill>
                  <a:srgbClr val="FFFFFF"/>
                </a:solidFill>
              </a:rPr>
              <a:t>—the object that called the function.</a:t>
            </a:r>
          </a:p>
        </p:txBody>
      </p:sp>
      <p:sp>
        <p:nvSpPr>
          <p:cNvPr id="18" name="TextBox 17">
            <a:extLst>
              <a:ext uri="{FF2B5EF4-FFF2-40B4-BE49-F238E27FC236}">
                <a16:creationId xmlns:a16="http://schemas.microsoft.com/office/drawing/2014/main" id="{0F2A6283-2534-4C97-8308-DF34DEF43B27}"/>
              </a:ext>
            </a:extLst>
          </p:cNvPr>
          <p:cNvSpPr txBox="1"/>
          <p:nvPr/>
        </p:nvSpPr>
        <p:spPr>
          <a:xfrm>
            <a:off x="1688209" y="3562672"/>
            <a:ext cx="5500941"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Technically it’s a </a:t>
            </a:r>
            <a:r>
              <a:rPr lang="en-US" b="1" dirty="0">
                <a:solidFill>
                  <a:schemeClr val="accent4">
                    <a:lumMod val="60000"/>
                    <a:lumOff val="40000"/>
                  </a:schemeClr>
                </a:solidFill>
              </a:rPr>
              <a:t>pointer</a:t>
            </a:r>
            <a:r>
              <a:rPr lang="en-US" dirty="0">
                <a:solidFill>
                  <a:srgbClr val="FFFFFF"/>
                </a:solidFill>
              </a:rPr>
              <a:t> to the invoking object (more on pointers later)</a:t>
            </a:r>
          </a:p>
        </p:txBody>
      </p:sp>
      <p:pic>
        <p:nvPicPr>
          <p:cNvPr id="20" name="Graphic 19">
            <a:extLst>
              <a:ext uri="{FF2B5EF4-FFF2-40B4-BE49-F238E27FC236}">
                <a16:creationId xmlns:a16="http://schemas.microsoft.com/office/drawing/2014/main" id="{3C36163C-B2D3-432F-9CB8-753B031F253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972508"/>
            <a:ext cx="333196" cy="333196"/>
          </a:xfrm>
          <a:prstGeom prst="rect">
            <a:avLst/>
          </a:prstGeom>
        </p:spPr>
      </p:pic>
      <p:cxnSp>
        <p:nvCxnSpPr>
          <p:cNvPr id="22" name="Connector: Elbow 21">
            <a:extLst>
              <a:ext uri="{FF2B5EF4-FFF2-40B4-BE49-F238E27FC236}">
                <a16:creationId xmlns:a16="http://schemas.microsoft.com/office/drawing/2014/main" id="{FE21D846-B7BE-4AA9-9E62-75E161EBDC0A}"/>
              </a:ext>
              <a:ext uri="{C183D7F6-B498-43B3-948B-1728B52AA6E4}">
                <adec:decorative xmlns:adec="http://schemas.microsoft.com/office/drawing/2017/decorative" val="1"/>
              </a:ext>
            </a:extLst>
          </p:cNvPr>
          <p:cNvCxnSpPr>
            <a:cxnSpLocks/>
            <a:stCxn id="18" idx="1"/>
          </p:cNvCxnSpPr>
          <p:nvPr/>
        </p:nvCxnSpPr>
        <p:spPr>
          <a:xfrm rot="10800000">
            <a:off x="1275185" y="3562672"/>
            <a:ext cx="413025" cy="323166"/>
          </a:xfrm>
          <a:prstGeom prst="bentConnector3">
            <a:avLst>
              <a:gd name="adj1" fmla="val 99813"/>
            </a:avLst>
          </a:prstGeom>
          <a:ln w="127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108FDCD-0D7C-4B45-B283-1A9DEF2DE739}"/>
              </a:ext>
            </a:extLst>
          </p:cNvPr>
          <p:cNvSpPr txBox="1"/>
          <p:nvPr/>
        </p:nvSpPr>
        <p:spPr>
          <a:xfrm>
            <a:off x="1055659" y="4319663"/>
            <a:ext cx="594360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It lets you reuse code in a class member function.</a:t>
            </a:r>
          </a:p>
        </p:txBody>
      </p:sp>
      <p:sp>
        <p:nvSpPr>
          <p:cNvPr id="25" name="TextBox 24">
            <a:extLst>
              <a:ext uri="{FF2B5EF4-FFF2-40B4-BE49-F238E27FC236}">
                <a16:creationId xmlns:a16="http://schemas.microsoft.com/office/drawing/2014/main" id="{EAB22CED-366E-4BCC-A155-692666D108E4}"/>
              </a:ext>
            </a:extLst>
          </p:cNvPr>
          <p:cNvSpPr txBox="1"/>
          <p:nvPr/>
        </p:nvSpPr>
        <p:spPr>
          <a:xfrm>
            <a:off x="1688209" y="4830433"/>
            <a:ext cx="5500941"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The same code can </a:t>
            </a:r>
            <a:r>
              <a:rPr lang="en-US" b="1" dirty="0">
                <a:solidFill>
                  <a:schemeClr val="accent4">
                    <a:lumMod val="60000"/>
                    <a:lumOff val="40000"/>
                  </a:schemeClr>
                </a:solidFill>
              </a:rPr>
              <a:t>operate on different instances </a:t>
            </a:r>
            <a:r>
              <a:rPr lang="en-US" dirty="0">
                <a:solidFill>
                  <a:srgbClr val="FFFFFF"/>
                </a:solidFill>
              </a:rPr>
              <a:t>of class variables.</a:t>
            </a:r>
          </a:p>
        </p:txBody>
      </p:sp>
      <p:pic>
        <p:nvPicPr>
          <p:cNvPr id="30" name="Graphic 29">
            <a:extLst>
              <a:ext uri="{FF2B5EF4-FFF2-40B4-BE49-F238E27FC236}">
                <a16:creationId xmlns:a16="http://schemas.microsoft.com/office/drawing/2014/main" id="{D0FB3F9F-B27B-4E98-B052-D2AF189A704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4296695"/>
            <a:ext cx="333196" cy="333196"/>
          </a:xfrm>
          <a:prstGeom prst="rect">
            <a:avLst/>
          </a:prstGeom>
        </p:spPr>
      </p:pic>
      <p:cxnSp>
        <p:nvCxnSpPr>
          <p:cNvPr id="31" name="Connector: Elbow 30">
            <a:extLst>
              <a:ext uri="{FF2B5EF4-FFF2-40B4-BE49-F238E27FC236}">
                <a16:creationId xmlns:a16="http://schemas.microsoft.com/office/drawing/2014/main" id="{9952B302-178B-4A50-AC3D-64A062BCB1C9}"/>
              </a:ext>
              <a:ext uri="{C183D7F6-B498-43B3-948B-1728B52AA6E4}">
                <adec:decorative xmlns:adec="http://schemas.microsoft.com/office/drawing/2017/decorative" val="1"/>
              </a:ext>
            </a:extLst>
          </p:cNvPr>
          <p:cNvCxnSpPr>
            <a:cxnSpLocks/>
            <a:stCxn id="25" idx="1"/>
          </p:cNvCxnSpPr>
          <p:nvPr/>
        </p:nvCxnSpPr>
        <p:spPr>
          <a:xfrm rot="10800000">
            <a:off x="1275185" y="4817243"/>
            <a:ext cx="413024" cy="336357"/>
          </a:xfrm>
          <a:prstGeom prst="bentConnector3">
            <a:avLst>
              <a:gd name="adj1" fmla="val 99813"/>
            </a:avLst>
          </a:prstGeom>
          <a:ln w="127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28D9E86-0C05-492F-B776-F0CFCD342D47}"/>
              </a:ext>
            </a:extLst>
          </p:cNvPr>
          <p:cNvSpPr txBox="1"/>
          <p:nvPr/>
        </p:nvSpPr>
        <p:spPr>
          <a:xfrm>
            <a:off x="1055658" y="5587424"/>
            <a:ext cx="63093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It can resolve ambiguity between member variables and local variables.</a:t>
            </a:r>
          </a:p>
        </p:txBody>
      </p:sp>
    </p:spTree>
    <p:custDataLst>
      <p:tags r:id="rId1"/>
    </p:custDataLst>
    <p:extLst>
      <p:ext uri="{BB962C8B-B14F-4D97-AF65-F5344CB8AC3E}">
        <p14:creationId xmlns:p14="http://schemas.microsoft.com/office/powerpoint/2010/main" val="38760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4" grpId="0"/>
      <p:bldP spid="25" grpId="0"/>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Using </a:t>
            </a:r>
            <a:r>
              <a:rPr lang="en-US" dirty="0">
                <a:solidFill>
                  <a:schemeClr val="bg1"/>
                </a:solidFill>
                <a:latin typeface="Consolas" panose="020B0609020204030204" pitchFamily="49" charset="0"/>
              </a:rPr>
              <a:t>this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600200"/>
            <a:ext cx="5212080"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dirty="0">
                <a:solidFill>
                  <a:schemeClr val="accent3"/>
                </a:solidFill>
                <a:latin typeface="Consolas" panose="020B0609020204030204" pitchFamily="49" charset="0"/>
              </a:rPr>
              <a:t>Person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string</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Person</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string</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name</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age</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this-</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&gt;name = </a:t>
            </a:r>
            <a:r>
              <a:rPr kumimoji="0" lang="en-US"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name</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this-</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&gt;age = </a:t>
            </a:r>
            <a:r>
              <a:rPr kumimoji="0" lang="en-US"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age</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void</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ShowInformation</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cout</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this</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-&gt;name &lt;&lt; </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endl</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cout</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&lt;&lt; </a:t>
            </a:r>
            <a:r>
              <a:rPr kumimoji="0" lang="en-US"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this</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-&gt;age &lt;&lt; </a:t>
            </a:r>
            <a:r>
              <a:rPr kumimoji="0" lang="en-US"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endl</a:t>
            </a: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85B2D0A4-8708-4327-A5A5-E549BFBBCDE3}"/>
              </a:ext>
            </a:extLst>
          </p:cNvPr>
          <p:cNvSpPr/>
          <p:nvPr/>
        </p:nvSpPr>
        <p:spPr>
          <a:xfrm>
            <a:off x="6370320" y="1600200"/>
            <a:ext cx="5212080"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8000"/>
                </a:solidFill>
                <a:effectLst/>
                <a:uLnTx/>
                <a:uFillTx/>
                <a:latin typeface="Consolas" panose="020B0609020204030204" pitchFamily="49" charset="0"/>
                <a:ea typeface="+mn-ea"/>
                <a:cs typeface="+mn-cs"/>
              </a:rPr>
              <a:t>// Code in main()</a:t>
            </a:r>
            <a:endParaRPr kumimoji="0" lang="en-US" sz="18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Person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bob(</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"Bob"</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25);</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Person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sarah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r>
              <a:rPr kumimoji="0" lang="en-US" sz="1800" b="0" i="0" u="none" strike="noStrike" kern="1200" cap="none" spc="0" normalizeH="0" baseline="0" noProof="0" dirty="0">
                <a:ln>
                  <a:noFill/>
                </a:ln>
                <a:solidFill>
                  <a:srgbClr val="A31515"/>
                </a:solidFill>
                <a:effectLst/>
                <a:uLnTx/>
                <a:uFillTx/>
                <a:latin typeface="Consolas" panose="020B0609020204030204" pitchFamily="49" charset="0"/>
                <a:ea typeface="+mn-ea"/>
                <a:cs typeface="+mn-cs"/>
              </a:rPr>
              <a:t>"Sarah"</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28);</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bob.ShowInformation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mn-cs"/>
              </a:rPr>
              <a:t>sarah.ShowInformation</a:t>
            </a:r>
            <a:r>
              <a:rPr kumimoji="0" lang="en-US" sz="18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8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8" name="Rectangle 7">
            <a:extLst>
              <a:ext uri="{FF2B5EF4-FFF2-40B4-BE49-F238E27FC236}">
                <a16:creationId xmlns:a16="http://schemas.microsoft.com/office/drawing/2014/main" id="{99790FE7-8CC6-4200-B399-D3687E06F97E}"/>
              </a:ext>
              <a:ext uri="{C183D7F6-B498-43B3-948B-1728B52AA6E4}">
                <adec:decorative xmlns:adec="http://schemas.microsoft.com/office/drawing/2017/decorative" val="1"/>
              </a:ext>
            </a:extLst>
          </p:cNvPr>
          <p:cNvSpPr/>
          <p:nvPr/>
        </p:nvSpPr>
        <p:spPr>
          <a:xfrm>
            <a:off x="6270139"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86F345F9-9AE5-4E49-B433-2F3A39D90879}"/>
              </a:ext>
            </a:extLst>
          </p:cNvPr>
          <p:cNvSpPr/>
          <p:nvPr/>
        </p:nvSpPr>
        <p:spPr>
          <a:xfrm>
            <a:off x="4225292" y="3431857"/>
            <a:ext cx="1828800" cy="9144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b="1" dirty="0">
                <a:solidFill>
                  <a:schemeClr val="accent2"/>
                </a:solidFill>
                <a:latin typeface="Consolas" panose="020B0609020204030204" pitchFamily="49" charset="0"/>
                <a:cs typeface="Calibri" panose="020F0502020204030204" pitchFamily="34" charset="0"/>
              </a:rPr>
              <a:t>this</a:t>
            </a:r>
            <a:r>
              <a:rPr lang="en-US" dirty="0">
                <a:solidFill>
                  <a:schemeClr val="tx1"/>
                </a:solidFill>
                <a:cs typeface="Calibri" panose="020F0502020204030204" pitchFamily="34" charset="0"/>
              </a:rPr>
              <a:t> is pointing to the “Bob” object.</a:t>
            </a:r>
          </a:p>
        </p:txBody>
      </p:sp>
      <p:sp>
        <p:nvSpPr>
          <p:cNvPr id="10" name="Rectangle 9">
            <a:extLst>
              <a:ext uri="{FF2B5EF4-FFF2-40B4-BE49-F238E27FC236}">
                <a16:creationId xmlns:a16="http://schemas.microsoft.com/office/drawing/2014/main" id="{8AD3EB84-0BED-4DDE-BC53-D570D270CE63}"/>
              </a:ext>
              <a:ext uri="{C183D7F6-B498-43B3-948B-1728B52AA6E4}">
                <adec:decorative xmlns:adec="http://schemas.microsoft.com/office/drawing/2017/decorative" val="1"/>
              </a:ext>
            </a:extLst>
          </p:cNvPr>
          <p:cNvSpPr/>
          <p:nvPr/>
        </p:nvSpPr>
        <p:spPr>
          <a:xfrm>
            <a:off x="1747223" y="3594735"/>
            <a:ext cx="1323637" cy="58864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227C7D-CC6B-4560-A4B0-1089E0BB3C14}"/>
              </a:ext>
              <a:ext uri="{C183D7F6-B498-43B3-948B-1728B52AA6E4}">
                <adec:decorative xmlns:adec="http://schemas.microsoft.com/office/drawing/2017/decorative" val="1"/>
              </a:ext>
            </a:extLst>
          </p:cNvPr>
          <p:cNvSpPr>
            <a:spLocks/>
          </p:cNvSpPr>
          <p:nvPr/>
        </p:nvSpPr>
        <p:spPr>
          <a:xfrm>
            <a:off x="6506305" y="3326130"/>
            <a:ext cx="2835815" cy="29146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Connector: Elbow 11">
            <a:extLst>
              <a:ext uri="{FF2B5EF4-FFF2-40B4-BE49-F238E27FC236}">
                <a16:creationId xmlns:a16="http://schemas.microsoft.com/office/drawing/2014/main" id="{FEB8CFC1-EEEF-4507-9DC6-CD5B5569E3CA}"/>
              </a:ext>
              <a:ext uri="{C183D7F6-B498-43B3-948B-1728B52AA6E4}">
                <adec:decorative xmlns:adec="http://schemas.microsoft.com/office/drawing/2017/decorative" val="1"/>
              </a:ext>
            </a:extLst>
          </p:cNvPr>
          <p:cNvCxnSpPr>
            <a:cxnSpLocks/>
            <a:stCxn id="10" idx="3"/>
            <a:endCxn id="9" idx="1"/>
          </p:cNvCxnSpPr>
          <p:nvPr/>
        </p:nvCxnSpPr>
        <p:spPr>
          <a:xfrm flipV="1">
            <a:off x="3070860" y="3889057"/>
            <a:ext cx="1154432" cy="1"/>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68AFB44-EC7B-4103-9BA4-B3B7FBFC64D7}"/>
              </a:ext>
              <a:ext uri="{C183D7F6-B498-43B3-948B-1728B52AA6E4}">
                <adec:decorative xmlns:adec="http://schemas.microsoft.com/office/drawing/2017/decorative" val="1"/>
              </a:ext>
            </a:extLst>
          </p:cNvPr>
          <p:cNvCxnSpPr>
            <a:cxnSpLocks/>
            <a:stCxn id="11" idx="1"/>
            <a:endCxn id="9" idx="3"/>
          </p:cNvCxnSpPr>
          <p:nvPr/>
        </p:nvCxnSpPr>
        <p:spPr>
          <a:xfrm rot="10800000" flipV="1">
            <a:off x="6054093" y="3471863"/>
            <a:ext cx="452213" cy="417194"/>
          </a:xfrm>
          <a:prstGeom prst="bentConnector3">
            <a:avLst>
              <a:gd name="adj1" fmla="val 19108"/>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F4689CA-CBE6-4D64-BE99-44BA85BC8555}"/>
              </a:ext>
            </a:extLst>
          </p:cNvPr>
          <p:cNvSpPr/>
          <p:nvPr/>
        </p:nvSpPr>
        <p:spPr>
          <a:xfrm>
            <a:off x="4225292" y="3426143"/>
            <a:ext cx="1920240" cy="9144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b="1" dirty="0">
                <a:solidFill>
                  <a:schemeClr val="accent2"/>
                </a:solidFill>
                <a:latin typeface="Consolas" panose="020B0609020204030204" pitchFamily="49" charset="0"/>
                <a:cs typeface="Calibri" panose="020F0502020204030204" pitchFamily="34" charset="0"/>
              </a:rPr>
              <a:t>this</a:t>
            </a:r>
            <a:r>
              <a:rPr lang="en-US" dirty="0">
                <a:solidFill>
                  <a:schemeClr val="tx1"/>
                </a:solidFill>
                <a:cs typeface="Calibri" panose="020F0502020204030204" pitchFamily="34" charset="0"/>
              </a:rPr>
              <a:t> is pointing to the “Sarah” object.</a:t>
            </a:r>
          </a:p>
        </p:txBody>
      </p:sp>
      <p:sp>
        <p:nvSpPr>
          <p:cNvPr id="32" name="Rectangle 31">
            <a:extLst>
              <a:ext uri="{FF2B5EF4-FFF2-40B4-BE49-F238E27FC236}">
                <a16:creationId xmlns:a16="http://schemas.microsoft.com/office/drawing/2014/main" id="{DD1D382D-555E-4D38-AB6A-D1ECB72A9A83}"/>
              </a:ext>
              <a:ext uri="{C183D7F6-B498-43B3-948B-1728B52AA6E4}">
                <adec:decorative xmlns:adec="http://schemas.microsoft.com/office/drawing/2017/decorative" val="1"/>
              </a:ext>
            </a:extLst>
          </p:cNvPr>
          <p:cNvSpPr>
            <a:spLocks/>
          </p:cNvSpPr>
          <p:nvPr/>
        </p:nvSpPr>
        <p:spPr>
          <a:xfrm>
            <a:off x="6506305" y="3604578"/>
            <a:ext cx="3317145" cy="29146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onnector: Elbow 32">
            <a:extLst>
              <a:ext uri="{FF2B5EF4-FFF2-40B4-BE49-F238E27FC236}">
                <a16:creationId xmlns:a16="http://schemas.microsoft.com/office/drawing/2014/main" id="{2ED0D0D9-3FBD-4FE5-AE41-E297D36B62AC}"/>
              </a:ext>
              <a:ext uri="{C183D7F6-B498-43B3-948B-1728B52AA6E4}">
                <adec:decorative xmlns:adec="http://schemas.microsoft.com/office/drawing/2017/decorative" val="1"/>
              </a:ext>
            </a:extLst>
          </p:cNvPr>
          <p:cNvCxnSpPr>
            <a:cxnSpLocks/>
            <a:stCxn id="32" idx="1"/>
            <a:endCxn id="31" idx="3"/>
          </p:cNvCxnSpPr>
          <p:nvPr/>
        </p:nvCxnSpPr>
        <p:spPr>
          <a:xfrm rot="10800000" flipV="1">
            <a:off x="6145533" y="3750311"/>
            <a:ext cx="360773" cy="133032"/>
          </a:xfrm>
          <a:prstGeom prst="bentConnector3">
            <a:avLst>
              <a:gd name="adj1" fmla="val 21838"/>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B567E41-E146-4F99-80DA-DBB099E9A8B9}"/>
              </a:ext>
              <a:ext uri="{C183D7F6-B498-43B3-948B-1728B52AA6E4}">
                <adec:decorative xmlns:adec="http://schemas.microsoft.com/office/drawing/2017/decorative" val="1"/>
              </a:ext>
            </a:extLst>
          </p:cNvPr>
          <p:cNvSpPr/>
          <p:nvPr/>
        </p:nvSpPr>
        <p:spPr>
          <a:xfrm>
            <a:off x="6460977" y="4149599"/>
            <a:ext cx="3200065" cy="58864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Connector: Elbow 41">
            <a:extLst>
              <a:ext uri="{FF2B5EF4-FFF2-40B4-BE49-F238E27FC236}">
                <a16:creationId xmlns:a16="http://schemas.microsoft.com/office/drawing/2014/main" id="{D2817E19-DF0E-483C-B4CD-6DEBBFE5F1C4}"/>
              </a:ext>
              <a:ext uri="{C183D7F6-B498-43B3-948B-1728B52AA6E4}">
                <adec:decorative xmlns:adec="http://schemas.microsoft.com/office/drawing/2017/decorative" val="1"/>
              </a:ext>
            </a:extLst>
          </p:cNvPr>
          <p:cNvCxnSpPr>
            <a:cxnSpLocks/>
            <a:stCxn id="41" idx="2"/>
            <a:endCxn id="43" idx="1"/>
          </p:cNvCxnSpPr>
          <p:nvPr/>
        </p:nvCxnSpPr>
        <p:spPr>
          <a:xfrm rot="16200000" flipH="1">
            <a:off x="7670983" y="5128270"/>
            <a:ext cx="883920" cy="103867"/>
          </a:xfrm>
          <a:prstGeom prst="bentConnector2">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63B21C3D-4913-4078-8CDF-E4A9B1616CD4}"/>
              </a:ext>
            </a:extLst>
          </p:cNvPr>
          <p:cNvSpPr/>
          <p:nvPr/>
        </p:nvSpPr>
        <p:spPr>
          <a:xfrm>
            <a:off x="8164877" y="4982084"/>
            <a:ext cx="2926080" cy="12801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a:solidFill>
                  <a:schemeClr val="tx1"/>
                </a:solidFill>
                <a:cs typeface="Calibri" panose="020F0502020204030204" pitchFamily="34" charset="0"/>
              </a:rPr>
              <a:t>The same is true in this function. Each time it’s called, a different object is referenced by this.</a:t>
            </a:r>
            <a:endParaRPr lang="en-US" dirty="0">
              <a:solidFill>
                <a:schemeClr val="tx1"/>
              </a:solidFill>
              <a:cs typeface="Calibri" panose="020F0502020204030204" pitchFamily="34" charset="0"/>
            </a:endParaRPr>
          </a:p>
        </p:txBody>
      </p:sp>
    </p:spTree>
    <p:custDataLst>
      <p:tags r:id="rId1"/>
    </p:custDataLst>
    <p:extLst>
      <p:ext uri="{BB962C8B-B14F-4D97-AF65-F5344CB8AC3E}">
        <p14:creationId xmlns:p14="http://schemas.microsoft.com/office/powerpoint/2010/main" val="116185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par>
                                <p:cTn id="31" presetID="10" presetClass="exit" presetSubtype="0" fill="hold" grpId="1" nodeType="with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1"/>
                                        </p:tgtEl>
                                      </p:cBhvr>
                                    </p:animEffect>
                                    <p:set>
                                      <p:cBhvr>
                                        <p:cTn id="36" dur="1" fill="hold">
                                          <p:stCondLst>
                                            <p:cond delay="499"/>
                                          </p:stCondLst>
                                        </p:cTn>
                                        <p:tgtEl>
                                          <p:spTgt spid="1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xit" presetSubtype="0" fill="hold" grpId="1" nodeType="withEffect">
                                  <p:stCondLst>
                                    <p:cond delay="0"/>
                                  </p:stCondLst>
                                  <p:childTnLst>
                                    <p:animEffect transition="out" filter="fade">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31"/>
                                        </p:tgtEl>
                                      </p:cBhvr>
                                    </p:animEffect>
                                    <p:set>
                                      <p:cBhvr>
                                        <p:cTn id="59" dur="1" fill="hold">
                                          <p:stCondLst>
                                            <p:cond delay="499"/>
                                          </p:stCondLst>
                                        </p:cTn>
                                        <p:tgtEl>
                                          <p:spTgt spid="31"/>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2"/>
                                        </p:tgtEl>
                                      </p:cBhvr>
                                    </p:animEffect>
                                    <p:set>
                                      <p:cBhvr>
                                        <p:cTn id="62" dur="1" fill="hold">
                                          <p:stCondLst>
                                            <p:cond delay="499"/>
                                          </p:stCondLst>
                                        </p:cTn>
                                        <p:tgtEl>
                                          <p:spTgt spid="32"/>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33"/>
                                        </p:tgtEl>
                                      </p:cBhvr>
                                    </p:animEffect>
                                    <p:set>
                                      <p:cBhvr>
                                        <p:cTn id="65"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31" grpId="0" animBg="1"/>
      <p:bldP spid="31" grpId="1" animBg="1"/>
      <p:bldP spid="32" grpId="0" animBg="1"/>
      <p:bldP spid="32" grpId="1" animBg="1"/>
      <p:bldP spid="41" grpId="0" animBg="1"/>
      <p:bldP spid="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Where Does </a:t>
            </a:r>
            <a:r>
              <a:rPr lang="en-US" dirty="0">
                <a:solidFill>
                  <a:schemeClr val="bg1"/>
                </a:solidFill>
                <a:latin typeface="Consolas" panose="020B0609020204030204" pitchFamily="49" charset="0"/>
              </a:rPr>
              <a:t>this</a:t>
            </a:r>
            <a:r>
              <a:rPr lang="en-US" dirty="0">
                <a:solidFill>
                  <a:schemeClr val="bg1"/>
                </a:solidFill>
              </a:rPr>
              <a:t> Come From?</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409975"/>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It comes from the object that called the function (i.e. the </a:t>
            </a:r>
            <a:r>
              <a:rPr lang="en-US" sz="2400" b="1" dirty="0">
                <a:solidFill>
                  <a:schemeClr val="accent4">
                    <a:lumMod val="60000"/>
                    <a:lumOff val="40000"/>
                  </a:schemeClr>
                </a:solidFill>
              </a:rPr>
              <a:t>invoking object</a:t>
            </a:r>
            <a:r>
              <a:rPr lang="en-US" sz="2400" dirty="0">
                <a:solidFill>
                  <a:srgbClr val="FFFFFF"/>
                </a:solidFill>
              </a:rPr>
              <a:t>).</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025585"/>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 pointer to the object is passed to the function, automatically.</a:t>
            </a: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474209"/>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089819"/>
            <a:ext cx="333196" cy="333196"/>
          </a:xfrm>
          <a:prstGeom prst="rect">
            <a:avLst/>
          </a:prstGeom>
        </p:spPr>
      </p:pic>
      <p:sp>
        <p:nvSpPr>
          <p:cNvPr id="40" name="Rectangle 39">
            <a:extLst>
              <a:ext uri="{FF2B5EF4-FFF2-40B4-BE49-F238E27FC236}">
                <a16:creationId xmlns:a16="http://schemas.microsoft.com/office/drawing/2014/main" id="{CD137E5E-C390-4A04-B7D5-31EEC2974B91}"/>
              </a:ext>
            </a:extLst>
          </p:cNvPr>
          <p:cNvSpPr/>
          <p:nvPr/>
        </p:nvSpPr>
        <p:spPr>
          <a:xfrm>
            <a:off x="1268991" y="2641195"/>
            <a:ext cx="5943600" cy="1828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dirty="0">
                <a:solidFill>
                  <a:srgbClr val="008000"/>
                </a:solidFill>
                <a:latin typeface="Consolas" panose="020B0609020204030204" pitchFamily="49" charset="0"/>
              </a:rPr>
              <a:t>// What we have</a:t>
            </a:r>
          </a:p>
          <a:p>
            <a:pPr lvl="0" defTabSz="457200">
              <a:defRPr/>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Person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ShowInformation</a:t>
            </a:r>
            <a:r>
              <a:rPr lang="en-US" dirty="0">
                <a:solidFill>
                  <a:srgbClr val="000000"/>
                </a:solidFill>
                <a:latin typeface="Consolas" panose="020B0609020204030204" pitchFamily="49" charset="0"/>
              </a:rPr>
              <a:t>()</a:t>
            </a:r>
          </a:p>
          <a:p>
            <a:pPr lvl="0" defTabSz="457200">
              <a:defRPr/>
            </a:pPr>
            <a:r>
              <a:rPr lang="en-US" dirty="0">
                <a:solidFill>
                  <a:srgbClr val="000000"/>
                </a:solidFill>
                <a:latin typeface="Consolas" panose="020B0609020204030204" pitchFamily="49" charset="0"/>
              </a:rPr>
              <a:t>{</a:t>
            </a:r>
          </a:p>
          <a:p>
            <a:pPr lvl="0" defTabSz="457200">
              <a:defRPr/>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-&gt;name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pPr lvl="0" defTabSz="457200">
              <a:defRPr/>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-&gt;age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pPr lvl="0" defTabSz="457200">
              <a:defRPr/>
            </a:pPr>
            <a:r>
              <a:rPr lang="en-US"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1168811" y="2641195"/>
            <a:ext cx="100182" cy="1828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939BD95B-5403-4BE2-9E00-23A9AF955B09}"/>
              </a:ext>
            </a:extLst>
          </p:cNvPr>
          <p:cNvSpPr>
            <a:spLocks/>
          </p:cNvSpPr>
          <p:nvPr/>
        </p:nvSpPr>
        <p:spPr>
          <a:xfrm>
            <a:off x="7457029" y="2641109"/>
            <a:ext cx="3566160" cy="182880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dirty="0" err="1">
                <a:solidFill>
                  <a:srgbClr val="000000"/>
                </a:solidFill>
                <a:latin typeface="Consolas" panose="020B0609020204030204" pitchFamily="49" charset="0"/>
              </a:rPr>
              <a:t>bob.ShowInformation</a:t>
            </a:r>
            <a:r>
              <a:rPr lang="en-US" dirty="0">
                <a:solidFill>
                  <a:srgbClr val="000000"/>
                </a:solidFill>
                <a:latin typeface="Consolas" panose="020B0609020204030204" pitchFamily="49" charset="0"/>
              </a:rPr>
              <a:t>();</a:t>
            </a:r>
          </a:p>
          <a:p>
            <a:pPr lvl="0" defTabSz="457200">
              <a:defRPr/>
            </a:pPr>
            <a:r>
              <a:rPr lang="en-US" dirty="0" err="1">
                <a:solidFill>
                  <a:srgbClr val="000000"/>
                </a:solidFill>
                <a:latin typeface="Consolas" panose="020B0609020204030204" pitchFamily="49" charset="0"/>
              </a:rPr>
              <a:t>sarah.ShowInformation</a:t>
            </a:r>
            <a:r>
              <a:rPr lang="en-US" dirty="0">
                <a:solidFill>
                  <a:srgbClr val="000000"/>
                </a:solidFill>
                <a:latin typeface="Consolas" panose="020B0609020204030204" pitchFamily="49" charset="0"/>
              </a:rPr>
              <a:t>();</a:t>
            </a:r>
            <a:endParaRPr lang="en-US" dirty="0">
              <a:solidFill>
                <a:prstClr val="black"/>
              </a:solidFill>
            </a:endParaRPr>
          </a:p>
        </p:txBody>
      </p:sp>
      <p:sp>
        <p:nvSpPr>
          <p:cNvPr id="14" name="Rectangle 13">
            <a:extLst>
              <a:ext uri="{FF2B5EF4-FFF2-40B4-BE49-F238E27FC236}">
                <a16:creationId xmlns:a16="http://schemas.microsoft.com/office/drawing/2014/main" id="{1CCFF760-E820-4416-A684-2B3D8010D3BE}"/>
              </a:ext>
              <a:ext uri="{C183D7F6-B498-43B3-948B-1728B52AA6E4}">
                <adec:decorative xmlns:adec="http://schemas.microsoft.com/office/drawing/2017/decorative" val="1"/>
              </a:ext>
            </a:extLst>
          </p:cNvPr>
          <p:cNvSpPr>
            <a:spLocks/>
          </p:cNvSpPr>
          <p:nvPr/>
        </p:nvSpPr>
        <p:spPr>
          <a:xfrm>
            <a:off x="7356848" y="2641109"/>
            <a:ext cx="100182" cy="1828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DDF3BBA4-A808-4A1D-B3CC-59235EA7FFA2}"/>
              </a:ext>
            </a:extLst>
          </p:cNvPr>
          <p:cNvSpPr/>
          <p:nvPr/>
        </p:nvSpPr>
        <p:spPr>
          <a:xfrm>
            <a:off x="1268991" y="4623940"/>
            <a:ext cx="5943600" cy="1828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dirty="0">
                <a:solidFill>
                  <a:srgbClr val="008000"/>
                </a:solidFill>
                <a:latin typeface="Consolas" panose="020B0609020204030204" pitchFamily="49" charset="0"/>
              </a:rPr>
              <a:t>// What we effectively have</a:t>
            </a:r>
          </a:p>
          <a:p>
            <a:pPr lvl="0" defTabSz="457200">
              <a:defRPr/>
            </a:pP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Person</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ShowInformation</a:t>
            </a:r>
            <a:r>
              <a:rPr lang="en-US" dirty="0">
                <a:solidFill>
                  <a:srgbClr val="000000"/>
                </a:solidFill>
                <a:latin typeface="Consolas" panose="020B0609020204030204" pitchFamily="49" charset="0"/>
              </a:rPr>
              <a:t>(</a:t>
            </a:r>
            <a:r>
              <a:rPr lang="en-US" dirty="0">
                <a:solidFill>
                  <a:schemeClr val="accent3"/>
                </a:solidFill>
                <a:latin typeface="Consolas" panose="020B0609020204030204" pitchFamily="49" charset="0"/>
              </a:rPr>
              <a:t>Person</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a:t>
            </a:r>
          </a:p>
          <a:p>
            <a:pPr lvl="0" defTabSz="457200">
              <a:defRPr/>
            </a:pPr>
            <a:r>
              <a:rPr lang="en-US" dirty="0">
                <a:solidFill>
                  <a:srgbClr val="000000"/>
                </a:solidFill>
                <a:latin typeface="Consolas" panose="020B0609020204030204" pitchFamily="49" charset="0"/>
              </a:rPr>
              <a:t>{</a:t>
            </a:r>
          </a:p>
          <a:p>
            <a:pPr lvl="0" defTabSz="457200">
              <a:defRPr/>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-&gt;name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pPr lvl="0" defTabSz="457200">
              <a:defRPr/>
            </a:pP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0000FF"/>
                </a:solidFill>
                <a:latin typeface="Consolas" panose="020B0609020204030204" pitchFamily="49" charset="0"/>
              </a:rPr>
              <a:t>this</a:t>
            </a:r>
            <a:r>
              <a:rPr lang="en-US" dirty="0">
                <a:solidFill>
                  <a:srgbClr val="000000"/>
                </a:solidFill>
                <a:latin typeface="Consolas" panose="020B0609020204030204" pitchFamily="49" charset="0"/>
              </a:rPr>
              <a:t>-&gt;age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pPr lvl="0" defTabSz="457200">
              <a:defRPr/>
            </a:pPr>
            <a:r>
              <a:rPr lang="en-US" dirty="0">
                <a:solidFill>
                  <a:srgbClr val="000000"/>
                </a:solidFill>
                <a:latin typeface="Consolas" panose="020B0609020204030204" pitchFamily="49" charset="0"/>
              </a:rPr>
              <a:t>}</a:t>
            </a:r>
          </a:p>
        </p:txBody>
      </p:sp>
      <p:sp>
        <p:nvSpPr>
          <p:cNvPr id="21" name="Rectangle 20">
            <a:extLst>
              <a:ext uri="{FF2B5EF4-FFF2-40B4-BE49-F238E27FC236}">
                <a16:creationId xmlns:a16="http://schemas.microsoft.com/office/drawing/2014/main" id="{595FFE0C-6257-4C2B-A17C-A0867172160D}"/>
              </a:ext>
              <a:ext uri="{C183D7F6-B498-43B3-948B-1728B52AA6E4}">
                <adec:decorative xmlns:adec="http://schemas.microsoft.com/office/drawing/2017/decorative" val="1"/>
              </a:ext>
            </a:extLst>
          </p:cNvPr>
          <p:cNvSpPr/>
          <p:nvPr/>
        </p:nvSpPr>
        <p:spPr>
          <a:xfrm>
            <a:off x="1168811" y="4623940"/>
            <a:ext cx="100182" cy="1828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568CBF18-CF7D-4B98-B5B7-B94B685F060B}"/>
              </a:ext>
            </a:extLst>
          </p:cNvPr>
          <p:cNvSpPr>
            <a:spLocks/>
          </p:cNvSpPr>
          <p:nvPr/>
        </p:nvSpPr>
        <p:spPr>
          <a:xfrm>
            <a:off x="7457029" y="4623940"/>
            <a:ext cx="3566160" cy="1828800"/>
          </a:xfrm>
          <a:prstGeom prst="rect">
            <a:avLst/>
          </a:prstGeom>
          <a:solidFill>
            <a:srgbClr val="FEF3E7"/>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dirty="0" err="1">
                <a:solidFill>
                  <a:srgbClr val="000000"/>
                </a:solidFill>
                <a:latin typeface="Consolas" panose="020B0609020204030204" pitchFamily="49" charset="0"/>
              </a:rPr>
              <a:t>ShowInformation</a:t>
            </a:r>
            <a:r>
              <a:rPr lang="en-US" dirty="0">
                <a:solidFill>
                  <a:srgbClr val="000000"/>
                </a:solidFill>
                <a:latin typeface="Consolas" panose="020B0609020204030204" pitchFamily="49" charset="0"/>
              </a:rPr>
              <a:t>(&amp;bob); </a:t>
            </a:r>
            <a:r>
              <a:rPr lang="en-US" dirty="0" err="1">
                <a:solidFill>
                  <a:srgbClr val="000000"/>
                </a:solidFill>
                <a:latin typeface="Consolas" panose="020B0609020204030204" pitchFamily="49" charset="0"/>
              </a:rPr>
              <a:t>ShowInformation</a:t>
            </a:r>
            <a:r>
              <a:rPr lang="en-US" dirty="0">
                <a:solidFill>
                  <a:srgbClr val="000000"/>
                </a:solidFill>
                <a:latin typeface="Consolas" panose="020B0609020204030204" pitchFamily="49" charset="0"/>
              </a:rPr>
              <a:t>(&amp;</a:t>
            </a:r>
            <a:r>
              <a:rPr lang="en-US" dirty="0" err="1">
                <a:solidFill>
                  <a:srgbClr val="000000"/>
                </a:solidFill>
                <a:latin typeface="Consolas" panose="020B0609020204030204" pitchFamily="49" charset="0"/>
              </a:rPr>
              <a:t>sarah</a:t>
            </a:r>
            <a:r>
              <a:rPr lang="en-US" dirty="0">
                <a:solidFill>
                  <a:srgbClr val="000000"/>
                </a:solidFill>
                <a:latin typeface="Consolas" panose="020B0609020204030204" pitchFamily="49" charset="0"/>
              </a:rPr>
              <a:t>);</a:t>
            </a:r>
            <a:endParaRPr lang="en-US" dirty="0">
              <a:solidFill>
                <a:prstClr val="black"/>
              </a:solidFill>
            </a:endParaRPr>
          </a:p>
        </p:txBody>
      </p:sp>
      <p:sp>
        <p:nvSpPr>
          <p:cNvPr id="23" name="Rectangle 22">
            <a:extLst>
              <a:ext uri="{FF2B5EF4-FFF2-40B4-BE49-F238E27FC236}">
                <a16:creationId xmlns:a16="http://schemas.microsoft.com/office/drawing/2014/main" id="{DC680E67-B421-4A67-B6B2-6C69412AD99C}"/>
              </a:ext>
              <a:ext uri="{C183D7F6-B498-43B3-948B-1728B52AA6E4}">
                <adec:decorative xmlns:adec="http://schemas.microsoft.com/office/drawing/2017/decorative" val="1"/>
              </a:ext>
            </a:extLst>
          </p:cNvPr>
          <p:cNvSpPr>
            <a:spLocks/>
          </p:cNvSpPr>
          <p:nvPr/>
        </p:nvSpPr>
        <p:spPr>
          <a:xfrm>
            <a:off x="7356848" y="4623940"/>
            <a:ext cx="100182" cy="1828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C405BF3F-6FDE-4C4B-B7BA-FFE1669340B7}"/>
              </a:ext>
              <a:ext uri="{C183D7F6-B498-43B3-948B-1728B52AA6E4}">
                <adec:decorative xmlns:adec="http://schemas.microsoft.com/office/drawing/2017/decorative" val="1"/>
              </a:ext>
            </a:extLst>
          </p:cNvPr>
          <p:cNvSpPr/>
          <p:nvPr/>
        </p:nvSpPr>
        <p:spPr>
          <a:xfrm>
            <a:off x="4969959" y="4948238"/>
            <a:ext cx="1751927" cy="35242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6CF5AD5-6AD7-4F53-ABC5-309536B9C000}"/>
              </a:ext>
              <a:ext uri="{C183D7F6-B498-43B3-948B-1728B52AA6E4}">
                <adec:decorative xmlns:adec="http://schemas.microsoft.com/office/drawing/2017/decorative" val="1"/>
              </a:ext>
            </a:extLst>
          </p:cNvPr>
          <p:cNvSpPr>
            <a:spLocks/>
          </p:cNvSpPr>
          <p:nvPr/>
        </p:nvSpPr>
        <p:spPr>
          <a:xfrm>
            <a:off x="9530667" y="5276850"/>
            <a:ext cx="746125" cy="26815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4CA4AC5F-69DD-4CEA-8B19-29CAFA8AED86}"/>
              </a:ext>
              <a:ext uri="{C183D7F6-B498-43B3-948B-1728B52AA6E4}">
                <adec:decorative xmlns:adec="http://schemas.microsoft.com/office/drawing/2017/decorative" val="1"/>
              </a:ext>
            </a:extLst>
          </p:cNvPr>
          <p:cNvCxnSpPr>
            <a:cxnSpLocks/>
            <a:stCxn id="24" idx="2"/>
            <a:endCxn id="28" idx="1"/>
          </p:cNvCxnSpPr>
          <p:nvPr/>
        </p:nvCxnSpPr>
        <p:spPr>
          <a:xfrm rot="5400000">
            <a:off x="5321855" y="5714205"/>
            <a:ext cx="937611" cy="110526"/>
          </a:xfrm>
          <a:prstGeom prst="bentConnector4">
            <a:avLst>
              <a:gd name="adj1" fmla="val 32933"/>
              <a:gd name="adj2" fmla="val 237884"/>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327C8F8E-D6A3-403F-8783-874FEF8F8D24}"/>
              </a:ext>
              <a:ext uri="{C183D7F6-B498-43B3-948B-1728B52AA6E4}">
                <adec:decorative xmlns:adec="http://schemas.microsoft.com/office/drawing/2017/decorative" val="1"/>
              </a:ext>
            </a:extLst>
          </p:cNvPr>
          <p:cNvCxnSpPr>
            <a:cxnSpLocks/>
            <a:stCxn id="31" idx="2"/>
            <a:endCxn id="28" idx="3"/>
          </p:cNvCxnSpPr>
          <p:nvPr/>
        </p:nvCxnSpPr>
        <p:spPr>
          <a:xfrm rot="5400000">
            <a:off x="8999619" y="5218275"/>
            <a:ext cx="407537" cy="1632460"/>
          </a:xfrm>
          <a:prstGeom prst="bentConnector2">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7697696-115F-4936-8E06-678BDB4B42AD}"/>
              </a:ext>
            </a:extLst>
          </p:cNvPr>
          <p:cNvSpPr/>
          <p:nvPr/>
        </p:nvSpPr>
        <p:spPr>
          <a:xfrm>
            <a:off x="5735397" y="5918234"/>
            <a:ext cx="2651760" cy="64008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The compiler handles this part automatically.</a:t>
            </a:r>
          </a:p>
        </p:txBody>
      </p:sp>
      <p:sp>
        <p:nvSpPr>
          <p:cNvPr id="31" name="Rectangle 30">
            <a:extLst>
              <a:ext uri="{FF2B5EF4-FFF2-40B4-BE49-F238E27FC236}">
                <a16:creationId xmlns:a16="http://schemas.microsoft.com/office/drawing/2014/main" id="{706C3635-5D3B-4D1A-ADC9-BE1D99C8211E}"/>
              </a:ext>
              <a:ext uri="{C183D7F6-B498-43B3-948B-1728B52AA6E4}">
                <adec:decorative xmlns:adec="http://schemas.microsoft.com/office/drawing/2017/decorative" val="1"/>
              </a:ext>
            </a:extLst>
          </p:cNvPr>
          <p:cNvSpPr>
            <a:spLocks/>
          </p:cNvSpPr>
          <p:nvPr/>
        </p:nvSpPr>
        <p:spPr>
          <a:xfrm>
            <a:off x="9530667" y="5562579"/>
            <a:ext cx="977900" cy="26815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7255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500"/>
                                        <p:tgtEl>
                                          <p:spTgt spid="2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13" grpId="0" animBg="1"/>
      <p:bldP spid="14" grpId="0" animBg="1"/>
      <p:bldP spid="16" grpId="0" animBg="1"/>
      <p:bldP spid="21" grpId="0" animBg="1"/>
      <p:bldP spid="22" grpId="0" animBg="1"/>
      <p:bldP spid="23" grpId="0" animBg="1"/>
      <p:bldP spid="24" grpId="0" animBg="1"/>
      <p:bldP spid="25" grpId="0" animBg="1"/>
      <p:bldP spid="28" grpId="0" animBg="1"/>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Using </a:t>
            </a:r>
            <a:r>
              <a:rPr lang="en-US" dirty="0">
                <a:solidFill>
                  <a:schemeClr val="bg1"/>
                </a:solidFill>
                <a:latin typeface="Consolas" panose="020B0609020204030204" pitchFamily="49" charset="0"/>
              </a:rPr>
              <a:t>this</a:t>
            </a:r>
            <a:r>
              <a:rPr lang="en-US" dirty="0">
                <a:solidFill>
                  <a:schemeClr val="bg1"/>
                </a:solidFill>
              </a:rPr>
              <a:t> to Resolve Ambiguity</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456517"/>
            <a:ext cx="10786574" cy="21945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rPr>
              <a:t>class</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 </a:t>
            </a:r>
            <a:r>
              <a:rPr lang="en-US" sz="1600" dirty="0">
                <a:solidFill>
                  <a:schemeClr val="accent3"/>
                </a:solidFill>
                <a:latin typeface="Consolas" panose="020B0609020204030204" pitchFamily="49" charset="0"/>
              </a:rPr>
              <a:t>Person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US" sz="1600" b="0" i="0" u="none" strike="noStrike" kern="1200" cap="none" spc="0" normalizeH="0" baseline="0" noProof="0" dirty="0">
                <a:ln>
                  <a:noFill/>
                </a:ln>
                <a:solidFill>
                  <a:schemeClr val="accent3"/>
                </a:solidFill>
                <a:effectLst/>
                <a:uLnTx/>
                <a:uFillTx/>
                <a:latin typeface="Consolas" panose="020B0609020204030204" pitchFamily="49" charset="0"/>
              </a:rPr>
              <a:t>string</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 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rPr>
              <a:t>	int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 	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rPr>
              <a:t>public</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US" sz="1600" b="0" i="0" u="none" strike="noStrike" kern="1200" cap="none" spc="0" normalizeH="0" baseline="0" noProof="0" dirty="0">
                <a:ln>
                  <a:noFill/>
                </a:ln>
                <a:solidFill>
                  <a:schemeClr val="accent3"/>
                </a:solidFill>
                <a:effectLst/>
                <a:uLnTx/>
                <a:uFillTx/>
                <a:latin typeface="Consolas" panose="020B0609020204030204" pitchFamily="49" charset="0"/>
              </a:rPr>
              <a:t>Person</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a:t>
            </a:r>
            <a:r>
              <a:rPr kumimoji="0" lang="en-US" sz="1600" b="0" i="0" u="none" strike="noStrike" kern="1200" cap="none" spc="0" normalizeH="0" baseline="0" noProof="0" dirty="0">
                <a:ln>
                  <a:noFill/>
                </a:ln>
                <a:solidFill>
                  <a:schemeClr val="accent3"/>
                </a:solidFill>
                <a:effectLst/>
                <a:uLnTx/>
                <a:uFillTx/>
                <a:latin typeface="Consolas" panose="020B0609020204030204" pitchFamily="49" charset="0"/>
              </a:rPr>
              <a:t>string</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US" sz="1600" b="0" i="0" u="none" strike="noStrike" kern="1200" cap="none" spc="0" normalizeH="0" baseline="0" noProof="0" dirty="0">
                <a:ln>
                  <a:noFill/>
                </a:ln>
                <a:solidFill>
                  <a:schemeClr val="accent3">
                    <a:lumMod val="75000"/>
                  </a:schemeClr>
                </a:solidFill>
                <a:effectLst/>
                <a:uLnTx/>
                <a:uFillTx/>
                <a:latin typeface="Consolas" panose="020B0609020204030204" pitchFamily="49" charset="0"/>
              </a:rPr>
              <a:t>name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rPr>
              <a:t>int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 </a:t>
            </a:r>
            <a:r>
              <a:rPr kumimoji="0" lang="en-US" sz="1600" b="0" i="0" u="none" strike="noStrike" kern="1200" cap="none" spc="0" normalizeH="0" baseline="0" noProof="0" dirty="0">
                <a:ln>
                  <a:noFill/>
                </a:ln>
                <a:solidFill>
                  <a:schemeClr val="accent3">
                    <a:lumMod val="75000"/>
                  </a:schemeClr>
                </a:solidFill>
                <a:effectLst/>
                <a:uLnTx/>
                <a:uFillTx/>
                <a:latin typeface="Consolas" panose="020B0609020204030204" pitchFamily="49" charset="0"/>
              </a:rPr>
              <a:t>age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456517"/>
            <a:ext cx="100182" cy="21945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1FBA5CF8-5180-4077-94B7-0ADA816A6B84}"/>
              </a:ext>
            </a:extLst>
          </p:cNvPr>
          <p:cNvSpPr/>
          <p:nvPr/>
        </p:nvSpPr>
        <p:spPr>
          <a:xfrm>
            <a:off x="709781" y="3977640"/>
            <a:ext cx="5265134" cy="21945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sz="1600" dirty="0">
                <a:solidFill>
                  <a:schemeClr val="accent3"/>
                </a:solidFill>
                <a:latin typeface="Consolas" panose="020B0609020204030204" pitchFamily="49" charset="0"/>
              </a:rPr>
              <a:t>Person</a:t>
            </a:r>
            <a:r>
              <a:rPr lang="en-US" sz="1600" dirty="0">
                <a:solidFill>
                  <a:srgbClr val="000000"/>
                </a:solidFill>
                <a:latin typeface="Consolas" panose="020B0609020204030204" pitchFamily="49" charset="0"/>
              </a:rPr>
              <a:t>::Person(</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age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name =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age = </a:t>
            </a:r>
            <a:r>
              <a:rPr lang="en-US" sz="1600" dirty="0">
                <a:solidFill>
                  <a:schemeClr val="accent3">
                    <a:lumMod val="75000"/>
                  </a:schemeClr>
                </a:solidFill>
                <a:latin typeface="Consolas" panose="020B0609020204030204" pitchFamily="49" charset="0"/>
              </a:rPr>
              <a:t>age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3D12A57D-0D01-46C2-97FB-E15892FB8869}"/>
              </a:ext>
            </a:extLst>
          </p:cNvPr>
          <p:cNvSpPr/>
          <p:nvPr/>
        </p:nvSpPr>
        <p:spPr>
          <a:xfrm>
            <a:off x="3009453" y="4830033"/>
            <a:ext cx="2651760"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C++ looks at the most “local” variables first.</a:t>
            </a:r>
          </a:p>
        </p:txBody>
      </p:sp>
      <p:sp>
        <p:nvSpPr>
          <p:cNvPr id="23" name="Rectangle 22">
            <a:extLst>
              <a:ext uri="{FF2B5EF4-FFF2-40B4-BE49-F238E27FC236}">
                <a16:creationId xmlns:a16="http://schemas.microsoft.com/office/drawing/2014/main" id="{A5DFDD0B-5075-43F8-A067-82994487CFEE}"/>
              </a:ext>
              <a:ext uri="{C183D7F6-B498-43B3-948B-1728B52AA6E4}">
                <adec:decorative xmlns:adec="http://schemas.microsoft.com/office/drawing/2017/decorative" val="1"/>
              </a:ext>
            </a:extLst>
          </p:cNvPr>
          <p:cNvSpPr/>
          <p:nvPr/>
        </p:nvSpPr>
        <p:spPr>
          <a:xfrm>
            <a:off x="609600" y="3977640"/>
            <a:ext cx="100182" cy="21945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74F9979E-8C08-4E4A-AFF3-884EE0218A7B}"/>
              </a:ext>
            </a:extLst>
          </p:cNvPr>
          <p:cNvSpPr/>
          <p:nvPr/>
        </p:nvSpPr>
        <p:spPr>
          <a:xfrm>
            <a:off x="6317268" y="3977640"/>
            <a:ext cx="5265134" cy="21945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sz="1600" dirty="0">
                <a:solidFill>
                  <a:schemeClr val="accent3"/>
                </a:solidFill>
                <a:latin typeface="Consolas" panose="020B0609020204030204" pitchFamily="49" charset="0"/>
              </a:rPr>
              <a:t>Person</a:t>
            </a:r>
            <a:r>
              <a:rPr lang="en-US" sz="1600" dirty="0">
                <a:solidFill>
                  <a:srgbClr val="000000"/>
                </a:solidFill>
                <a:latin typeface="Consolas" panose="020B0609020204030204" pitchFamily="49" charset="0"/>
              </a:rPr>
              <a:t>::Person(</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age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-&gt;name =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 </a:t>
            </a:r>
            <a:r>
              <a:rPr lang="en-US" sz="1600" dirty="0">
                <a:solidFill>
                  <a:schemeClr val="accent3">
                    <a:lumMod val="75000"/>
                  </a:schemeClr>
                </a:solidFill>
                <a:latin typeface="Consolas" panose="020B0609020204030204" pitchFamily="49" charset="0"/>
              </a:rPr>
              <a:t>age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a:t>
            </a:r>
          </a:p>
        </p:txBody>
      </p:sp>
      <p:sp>
        <p:nvSpPr>
          <p:cNvPr id="27" name="Rectangle 26">
            <a:extLst>
              <a:ext uri="{FF2B5EF4-FFF2-40B4-BE49-F238E27FC236}">
                <a16:creationId xmlns:a16="http://schemas.microsoft.com/office/drawing/2014/main" id="{439AC57A-58DC-479B-B8F3-B222D3FC65F8}"/>
              </a:ext>
              <a:ext uri="{C183D7F6-B498-43B3-948B-1728B52AA6E4}">
                <adec:decorative xmlns:adec="http://schemas.microsoft.com/office/drawing/2017/decorative" val="1"/>
              </a:ext>
            </a:extLst>
          </p:cNvPr>
          <p:cNvSpPr/>
          <p:nvPr/>
        </p:nvSpPr>
        <p:spPr>
          <a:xfrm>
            <a:off x="6217087" y="3977640"/>
            <a:ext cx="100182" cy="21945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7" name="Straight Connector 6">
            <a:extLst>
              <a:ext uri="{FF2B5EF4-FFF2-40B4-BE49-F238E27FC236}">
                <a16:creationId xmlns:a16="http://schemas.microsoft.com/office/drawing/2014/main" id="{1FB8B502-ED89-4395-BC75-3A5004063D8B}"/>
              </a:ext>
              <a:ext uri="{C183D7F6-B498-43B3-948B-1728B52AA6E4}">
                <adec:decorative xmlns:adec="http://schemas.microsoft.com/office/drawing/2017/decorative" val="1"/>
              </a:ext>
            </a:extLst>
          </p:cNvPr>
          <p:cNvCxnSpPr>
            <a:cxnSpLocks/>
            <a:stCxn id="9" idx="3"/>
            <a:endCxn id="8" idx="1"/>
          </p:cNvCxnSpPr>
          <p:nvPr/>
        </p:nvCxnSpPr>
        <p:spPr>
          <a:xfrm flipV="1">
            <a:off x="2838450" y="5195793"/>
            <a:ext cx="171003" cy="1"/>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E7776F7E-C6D5-463A-8001-F29809732A6B}"/>
              </a:ext>
              <a:ext uri="{C183D7F6-B498-43B3-948B-1728B52AA6E4}">
                <adec:decorative xmlns:adec="http://schemas.microsoft.com/office/drawing/2017/decorative" val="1"/>
              </a:ext>
            </a:extLst>
          </p:cNvPr>
          <p:cNvSpPr/>
          <p:nvPr/>
        </p:nvSpPr>
        <p:spPr>
          <a:xfrm>
            <a:off x="1222117" y="4891991"/>
            <a:ext cx="1616333" cy="60760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B8887D3A-6DFB-4871-AF23-680A2FBFAB0B}"/>
              </a:ext>
            </a:extLst>
          </p:cNvPr>
          <p:cNvSpPr/>
          <p:nvPr/>
        </p:nvSpPr>
        <p:spPr>
          <a:xfrm>
            <a:off x="9182547" y="4891991"/>
            <a:ext cx="2605882"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r>
              <a:rPr lang="en-US" b="1" dirty="0">
                <a:solidFill>
                  <a:schemeClr val="accent2"/>
                </a:solidFill>
                <a:latin typeface="Consolas" panose="020B0609020204030204" pitchFamily="49" charset="0"/>
                <a:cs typeface="Calibri" panose="020F0502020204030204" pitchFamily="34" charset="0"/>
              </a:rPr>
              <a:t>this-&gt;name </a:t>
            </a:r>
            <a:r>
              <a:rPr lang="en-US" dirty="0">
                <a:solidFill>
                  <a:schemeClr val="tx1"/>
                </a:solidFill>
                <a:cs typeface="Calibri" panose="020F0502020204030204" pitchFamily="34" charset="0"/>
              </a:rPr>
              <a:t>belongs to the invoking object.</a:t>
            </a:r>
          </a:p>
        </p:txBody>
      </p:sp>
    </p:spTree>
    <p:custDataLst>
      <p:tags r:id="rId1"/>
    </p:custDataLst>
    <p:extLst>
      <p:ext uri="{BB962C8B-B14F-4D97-AF65-F5344CB8AC3E}">
        <p14:creationId xmlns:p14="http://schemas.microsoft.com/office/powerpoint/2010/main" val="3243699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8" grpId="0" animBg="1"/>
      <p:bldP spid="23" grpId="0" animBg="1"/>
      <p:bldP spid="26" grpId="0" animBg="1"/>
      <p:bldP spid="27" grpId="0" animBg="1"/>
      <p:bldP spid="9"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Avoiding Ambiguity in the First Place</a:t>
            </a:r>
          </a:p>
        </p:txBody>
      </p:sp>
      <p:sp>
        <p:nvSpPr>
          <p:cNvPr id="40" name="Rectangle 39">
            <a:extLst>
              <a:ext uri="{FF2B5EF4-FFF2-40B4-BE49-F238E27FC236}">
                <a16:creationId xmlns:a16="http://schemas.microsoft.com/office/drawing/2014/main" id="{CD137E5E-C390-4A04-B7D5-31EEC2974B91}"/>
              </a:ext>
            </a:extLst>
          </p:cNvPr>
          <p:cNvSpPr/>
          <p:nvPr/>
        </p:nvSpPr>
        <p:spPr>
          <a:xfrm>
            <a:off x="1939850" y="1238802"/>
            <a:ext cx="8412480" cy="1828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600" dirty="0">
                <a:solidFill>
                  <a:schemeClr val="accent3"/>
                </a:solidFill>
                <a:latin typeface="Consolas" panose="020B0609020204030204" pitchFamily="49" charset="0"/>
              </a:rPr>
              <a:t>Person</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string</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_name;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	int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_age;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Person(</a:t>
            </a:r>
            <a:r>
              <a:rPr kumimoji="0" lang="en-US" sz="1600" b="0" i="0" u="none" strike="noStrike" kern="1200" cap="none" spc="0" normalizeH="0" baseline="0" noProof="0" dirty="0">
                <a:ln>
                  <a:noFill/>
                </a:ln>
                <a:solidFill>
                  <a:schemeClr val="accent3"/>
                </a:solidFill>
                <a:effectLst/>
                <a:uLnTx/>
                <a:uFillTx/>
                <a:latin typeface="Consolas" panose="020B0609020204030204" pitchFamily="49" charset="0"/>
                <a:ea typeface="+mn-ea"/>
                <a:cs typeface="+mn-cs"/>
              </a:rPr>
              <a:t>string</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name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chemeClr val="accent3">
                    <a:lumMod val="75000"/>
                  </a:schemeClr>
                </a:solidFill>
                <a:effectLst/>
                <a:uLnTx/>
                <a:uFillTx/>
                <a:latin typeface="Consolas" panose="020B0609020204030204" pitchFamily="49" charset="0"/>
                <a:ea typeface="+mn-ea"/>
                <a:cs typeface="+mn-cs"/>
              </a:rPr>
              <a:t>age</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1839669" y="1238802"/>
            <a:ext cx="100182" cy="1828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1FBA5CF8-5180-4077-94B7-0ADA816A6B84}"/>
              </a:ext>
            </a:extLst>
          </p:cNvPr>
          <p:cNvSpPr>
            <a:spLocks/>
          </p:cNvSpPr>
          <p:nvPr/>
        </p:nvSpPr>
        <p:spPr>
          <a:xfrm>
            <a:off x="1939850" y="3136247"/>
            <a:ext cx="8412480" cy="16459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sz="1600" dirty="0">
                <a:solidFill>
                  <a:srgbClr val="008000"/>
                </a:solidFill>
                <a:latin typeface="Consolas" panose="020B0609020204030204" pitchFamily="49" charset="0"/>
              </a:rPr>
              <a:t>// Option 1</a:t>
            </a:r>
          </a:p>
          <a:p>
            <a:pPr lvl="0" defTabSz="457200">
              <a:defRPr/>
            </a:pPr>
            <a:r>
              <a:rPr lang="en-US" sz="1600" dirty="0">
                <a:solidFill>
                  <a:schemeClr val="accent3"/>
                </a:solidFill>
                <a:latin typeface="Consolas" panose="020B0609020204030204" pitchFamily="49" charset="0"/>
              </a:rPr>
              <a:t>Person</a:t>
            </a:r>
            <a:r>
              <a:rPr lang="en-US" sz="1600" dirty="0">
                <a:solidFill>
                  <a:srgbClr val="000000"/>
                </a:solidFill>
                <a:latin typeface="Consolas" panose="020B0609020204030204" pitchFamily="49" charset="0"/>
              </a:rPr>
              <a:t>::Person(</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age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_name =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Assign the arguments to a private class variable</a:t>
            </a:r>
          </a:p>
          <a:p>
            <a:pPr lvl="0" defTabSz="457200">
              <a:defRPr/>
            </a:pPr>
            <a:r>
              <a:rPr lang="en-US" sz="1600" dirty="0">
                <a:solidFill>
                  <a:srgbClr val="000000"/>
                </a:solidFill>
                <a:latin typeface="Consolas" panose="020B0609020204030204" pitchFamily="49" charset="0"/>
              </a:rPr>
              <a:t>	_age = </a:t>
            </a:r>
            <a:r>
              <a:rPr lang="en-US" sz="1600" dirty="0">
                <a:solidFill>
                  <a:schemeClr val="accent3">
                    <a:lumMod val="75000"/>
                  </a:schemeClr>
                </a:solidFill>
                <a:latin typeface="Consolas" panose="020B0609020204030204" pitchFamily="49" charset="0"/>
              </a:rPr>
              <a:t>age</a:t>
            </a:r>
            <a:r>
              <a:rPr lang="en-US" sz="1600" dirty="0">
                <a:solidFill>
                  <a:srgbClr val="000000"/>
                </a:solidFill>
                <a:latin typeface="Consolas" panose="020B0609020204030204" pitchFamily="49" charset="0"/>
              </a:rPr>
              <a:t>;</a:t>
            </a:r>
            <a:endParaRPr lang="en-US" sz="1600" dirty="0">
              <a:solidFill>
                <a:srgbClr val="008000"/>
              </a:solidFill>
              <a:latin typeface="Consolas" panose="020B0609020204030204" pitchFamily="49" charset="0"/>
            </a:endParaRPr>
          </a:p>
          <a:p>
            <a:pPr lvl="0" defTabSz="457200">
              <a:defRPr/>
            </a:pPr>
            <a:r>
              <a:rPr lang="en-US" sz="1600" dirty="0">
                <a:solidFill>
                  <a:srgbClr val="000000"/>
                </a:solidFill>
                <a:latin typeface="Consolas" panose="020B0609020204030204" pitchFamily="49" charset="0"/>
              </a:rPr>
              <a:t>}</a:t>
            </a:r>
          </a:p>
        </p:txBody>
      </p:sp>
      <p:sp>
        <p:nvSpPr>
          <p:cNvPr id="23" name="Rectangle 22">
            <a:extLst>
              <a:ext uri="{FF2B5EF4-FFF2-40B4-BE49-F238E27FC236}">
                <a16:creationId xmlns:a16="http://schemas.microsoft.com/office/drawing/2014/main" id="{A5DFDD0B-5075-43F8-A067-82994487CFEE}"/>
              </a:ext>
              <a:ext uri="{C183D7F6-B498-43B3-948B-1728B52AA6E4}">
                <adec:decorative xmlns:adec="http://schemas.microsoft.com/office/drawing/2017/decorative" val="1"/>
              </a:ext>
            </a:extLst>
          </p:cNvPr>
          <p:cNvSpPr/>
          <p:nvPr/>
        </p:nvSpPr>
        <p:spPr>
          <a:xfrm>
            <a:off x="1839669" y="3136247"/>
            <a:ext cx="100182" cy="1645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74F9979E-8C08-4E4A-AFF3-884EE0218A7B}"/>
              </a:ext>
            </a:extLst>
          </p:cNvPr>
          <p:cNvSpPr>
            <a:spLocks/>
          </p:cNvSpPr>
          <p:nvPr/>
        </p:nvSpPr>
        <p:spPr>
          <a:xfrm>
            <a:off x="1939850" y="4886654"/>
            <a:ext cx="8412480" cy="16459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sz="1600" dirty="0">
                <a:solidFill>
                  <a:srgbClr val="008000"/>
                </a:solidFill>
                <a:latin typeface="Consolas" panose="020B0609020204030204" pitchFamily="49" charset="0"/>
              </a:rPr>
              <a:t>// Option 2</a:t>
            </a:r>
          </a:p>
          <a:p>
            <a:pPr lvl="0" defTabSz="457200">
              <a:defRPr/>
            </a:pPr>
            <a:r>
              <a:rPr lang="en-US" sz="1600" dirty="0">
                <a:solidFill>
                  <a:schemeClr val="accent3"/>
                </a:solidFill>
                <a:latin typeface="Consolas" panose="020B0609020204030204" pitchFamily="49" charset="0"/>
              </a:rPr>
              <a:t>Person</a:t>
            </a:r>
            <a:r>
              <a:rPr lang="en-US" sz="1600" dirty="0">
                <a:solidFill>
                  <a:srgbClr val="000000"/>
                </a:solidFill>
                <a:latin typeface="Consolas" panose="020B0609020204030204" pitchFamily="49" charset="0"/>
              </a:rPr>
              <a:t>::Person(</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age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-&gt;name =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-&gt;age = </a:t>
            </a:r>
            <a:r>
              <a:rPr lang="en-US" sz="1600" dirty="0">
                <a:solidFill>
                  <a:schemeClr val="accent3">
                    <a:lumMod val="75000"/>
                  </a:schemeClr>
                </a:solidFill>
                <a:latin typeface="Consolas" panose="020B0609020204030204" pitchFamily="49" charset="0"/>
              </a:rPr>
              <a:t>age</a:t>
            </a: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a:t>
            </a:r>
          </a:p>
        </p:txBody>
      </p:sp>
      <p:sp>
        <p:nvSpPr>
          <p:cNvPr id="27" name="Rectangle 26">
            <a:extLst>
              <a:ext uri="{FF2B5EF4-FFF2-40B4-BE49-F238E27FC236}">
                <a16:creationId xmlns:a16="http://schemas.microsoft.com/office/drawing/2014/main" id="{439AC57A-58DC-479B-B8F3-B222D3FC65F8}"/>
              </a:ext>
              <a:ext uri="{C183D7F6-B498-43B3-948B-1728B52AA6E4}">
                <adec:decorative xmlns:adec="http://schemas.microsoft.com/office/drawing/2017/decorative" val="1"/>
              </a:ext>
            </a:extLst>
          </p:cNvPr>
          <p:cNvSpPr>
            <a:spLocks/>
          </p:cNvSpPr>
          <p:nvPr/>
        </p:nvSpPr>
        <p:spPr>
          <a:xfrm>
            <a:off x="1839669" y="4886654"/>
            <a:ext cx="100182" cy="1645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5" name="Rectangle 14">
            <a:extLst>
              <a:ext uri="{FF2B5EF4-FFF2-40B4-BE49-F238E27FC236}">
                <a16:creationId xmlns:a16="http://schemas.microsoft.com/office/drawing/2014/main" id="{356F69DE-138E-4C72-B03D-31E8579961C2}"/>
              </a:ext>
            </a:extLst>
          </p:cNvPr>
          <p:cNvSpPr/>
          <p:nvPr/>
        </p:nvSpPr>
        <p:spPr>
          <a:xfrm>
            <a:off x="4381455" y="1702918"/>
            <a:ext cx="3108960"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Use leading underscores to indicate class variables.</a:t>
            </a:r>
          </a:p>
        </p:txBody>
      </p:sp>
      <p:cxnSp>
        <p:nvCxnSpPr>
          <p:cNvPr id="16" name="Straight Connector 15">
            <a:extLst>
              <a:ext uri="{FF2B5EF4-FFF2-40B4-BE49-F238E27FC236}">
                <a16:creationId xmlns:a16="http://schemas.microsoft.com/office/drawing/2014/main" id="{7FBAB20A-0BE2-4955-A16E-9955E20ADC7F}"/>
              </a:ext>
              <a:ext uri="{C183D7F6-B498-43B3-948B-1728B52AA6E4}">
                <adec:decorative xmlns:adec="http://schemas.microsoft.com/office/drawing/2017/decorative" val="1"/>
              </a:ext>
            </a:extLst>
          </p:cNvPr>
          <p:cNvCxnSpPr>
            <a:cxnSpLocks/>
            <a:stCxn id="17" idx="3"/>
            <a:endCxn id="15" idx="1"/>
          </p:cNvCxnSpPr>
          <p:nvPr/>
        </p:nvCxnSpPr>
        <p:spPr>
          <a:xfrm>
            <a:off x="4206240" y="2068678"/>
            <a:ext cx="175215"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100EB15A-83CA-4119-85F2-54626FC26958}"/>
              </a:ext>
              <a:ext uri="{C183D7F6-B498-43B3-948B-1728B52AA6E4}">
                <adec:decorative xmlns:adec="http://schemas.microsoft.com/office/drawing/2017/decorative" val="1"/>
              </a:ext>
            </a:extLst>
          </p:cNvPr>
          <p:cNvSpPr/>
          <p:nvPr/>
        </p:nvSpPr>
        <p:spPr>
          <a:xfrm>
            <a:off x="3410983" y="1764875"/>
            <a:ext cx="795257" cy="607605"/>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4547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27" grpId="0" animBg="1"/>
      <p:bldP spid="15" grpId="0" animBg="1"/>
      <p:bldP spid="1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p:txBody>
          <a:bodyPr/>
          <a:lstStyle/>
          <a:p>
            <a:r>
              <a:rPr lang="en-US" dirty="0">
                <a:solidFill>
                  <a:schemeClr val="bg1"/>
                </a:solidFill>
              </a:rPr>
              <a:t>What Is Object-Oriented Programming?</a:t>
            </a:r>
          </a:p>
        </p:txBody>
      </p:sp>
      <p:sp>
        <p:nvSpPr>
          <p:cNvPr id="12" name="TextBox 11">
            <a:extLst>
              <a:ext uri="{FF2B5EF4-FFF2-40B4-BE49-F238E27FC236}">
                <a16:creationId xmlns:a16="http://schemas.microsoft.com/office/drawing/2014/main" id="{5BA19057-9182-47C5-B943-63F1BED4EBFF}"/>
              </a:ext>
            </a:extLst>
          </p:cNvPr>
          <p:cNvSpPr txBox="1">
            <a:spLocks/>
          </p:cNvSpPr>
          <p:nvPr/>
        </p:nvSpPr>
        <p:spPr>
          <a:xfrm>
            <a:off x="1020340" y="1782526"/>
            <a:ext cx="10355652" cy="466344"/>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 programming paradigm that emphasizes the use of </a:t>
            </a:r>
            <a:r>
              <a:rPr lang="en-US" sz="2400" b="1" dirty="0">
                <a:solidFill>
                  <a:schemeClr val="accent4">
                    <a:lumMod val="60000"/>
                    <a:lumOff val="40000"/>
                  </a:schemeClr>
                </a:solidFill>
              </a:rPr>
              <a:t>objects</a:t>
            </a:r>
            <a:r>
              <a:rPr lang="en-US" sz="2400" b="1" dirty="0">
                <a:solidFill>
                  <a:srgbClr val="FFFFFF"/>
                </a:solidFill>
              </a:rPr>
              <a:t>.</a:t>
            </a:r>
          </a:p>
        </p:txBody>
      </p:sp>
      <p:sp>
        <p:nvSpPr>
          <p:cNvPr id="19" name="TextBox 18">
            <a:extLst>
              <a:ext uri="{FF2B5EF4-FFF2-40B4-BE49-F238E27FC236}">
                <a16:creationId xmlns:a16="http://schemas.microsoft.com/office/drawing/2014/main" id="{4F31A526-3E3F-4ABB-8DC3-F39A27CCC72E}"/>
              </a:ext>
            </a:extLst>
          </p:cNvPr>
          <p:cNvSpPr txBox="1">
            <a:spLocks/>
          </p:cNvSpPr>
          <p:nvPr/>
        </p:nvSpPr>
        <p:spPr>
          <a:xfrm>
            <a:off x="1020340" y="2951203"/>
            <a:ext cx="10355652"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Objects represent the </a:t>
            </a:r>
            <a:r>
              <a:rPr lang="en-US" sz="2400" b="1" dirty="0">
                <a:solidFill>
                  <a:schemeClr val="accent4">
                    <a:lumMod val="60000"/>
                    <a:lumOff val="40000"/>
                  </a:schemeClr>
                </a:solidFill>
              </a:rPr>
              <a:t>data</a:t>
            </a:r>
            <a:r>
              <a:rPr lang="en-US" sz="2400" dirty="0">
                <a:solidFill>
                  <a:srgbClr val="FFFFFF"/>
                </a:solidFill>
              </a:rPr>
              <a:t> for aspect of a program.</a:t>
            </a:r>
          </a:p>
        </p:txBody>
      </p:sp>
      <p:pic>
        <p:nvPicPr>
          <p:cNvPr id="21" name="Graphic 20">
            <a:extLst>
              <a:ext uri="{FF2B5EF4-FFF2-40B4-BE49-F238E27FC236}">
                <a16:creationId xmlns:a16="http://schemas.microsoft.com/office/drawing/2014/main" id="{EE45C177-6CE8-4827-A33D-F45027840EB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3015437"/>
            <a:ext cx="333196" cy="333196"/>
          </a:xfrm>
          <a:prstGeom prst="rect">
            <a:avLst/>
          </a:prstGeom>
        </p:spPr>
      </p:pic>
      <p:pic>
        <p:nvPicPr>
          <p:cNvPr id="13" name="Graphic 12">
            <a:extLst>
              <a:ext uri="{FF2B5EF4-FFF2-40B4-BE49-F238E27FC236}">
                <a16:creationId xmlns:a16="http://schemas.microsoft.com/office/drawing/2014/main" id="{D6DD0DE6-64B5-45BD-8EF5-D57F0F687A2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1849100"/>
            <a:ext cx="333196" cy="333196"/>
          </a:xfrm>
          <a:prstGeom prst="rect">
            <a:avLst/>
          </a:prstGeom>
        </p:spPr>
      </p:pic>
      <p:sp>
        <p:nvSpPr>
          <p:cNvPr id="14" name="TextBox 13">
            <a:extLst>
              <a:ext uri="{FF2B5EF4-FFF2-40B4-BE49-F238E27FC236}">
                <a16:creationId xmlns:a16="http://schemas.microsoft.com/office/drawing/2014/main" id="{D88B5CB7-7F72-4D8B-99CB-BBF7A879ED7F}"/>
              </a:ext>
            </a:extLst>
          </p:cNvPr>
          <p:cNvSpPr txBox="1">
            <a:spLocks/>
          </p:cNvSpPr>
          <p:nvPr/>
        </p:nvSpPr>
        <p:spPr>
          <a:xfrm>
            <a:off x="1020340" y="4115201"/>
            <a:ext cx="10355652"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Objects may also contain </a:t>
            </a:r>
            <a:r>
              <a:rPr lang="en-US" sz="2400" b="1" dirty="0">
                <a:solidFill>
                  <a:schemeClr val="accent4">
                    <a:lumMod val="60000"/>
                    <a:lumOff val="40000"/>
                  </a:schemeClr>
                </a:solidFill>
              </a:rPr>
              <a:t>functions</a:t>
            </a:r>
            <a:r>
              <a:rPr lang="en-US" sz="2400" dirty="0">
                <a:solidFill>
                  <a:srgbClr val="FFFFFF"/>
                </a:solidFill>
              </a:rPr>
              <a:t> to operate on that data.</a:t>
            </a:r>
          </a:p>
        </p:txBody>
      </p:sp>
      <p:pic>
        <p:nvPicPr>
          <p:cNvPr id="15" name="Graphic 14">
            <a:extLst>
              <a:ext uri="{FF2B5EF4-FFF2-40B4-BE49-F238E27FC236}">
                <a16:creationId xmlns:a16="http://schemas.microsoft.com/office/drawing/2014/main" id="{C85133E5-2FB8-4B93-8167-C7F572672B4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4179436"/>
            <a:ext cx="333196" cy="333196"/>
          </a:xfrm>
          <a:prstGeom prst="rect">
            <a:avLst/>
          </a:prstGeom>
        </p:spPr>
      </p:pic>
      <p:sp>
        <p:nvSpPr>
          <p:cNvPr id="17" name="TextBox 16">
            <a:extLst>
              <a:ext uri="{FF2B5EF4-FFF2-40B4-BE49-F238E27FC236}">
                <a16:creationId xmlns:a16="http://schemas.microsoft.com/office/drawing/2014/main" id="{0E96C4B4-4EBC-47F3-8338-624AA7DF0C86}"/>
              </a:ext>
            </a:extLst>
          </p:cNvPr>
          <p:cNvSpPr txBox="1">
            <a:spLocks/>
          </p:cNvSpPr>
          <p:nvPr/>
        </p:nvSpPr>
        <p:spPr>
          <a:xfrm>
            <a:off x="1020340" y="5279198"/>
            <a:ext cx="10355652"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To create these objects in code, we write </a:t>
            </a:r>
            <a:r>
              <a:rPr lang="en-US" sz="2400" b="1" dirty="0">
                <a:solidFill>
                  <a:schemeClr val="accent4">
                    <a:lumMod val="60000"/>
                    <a:lumOff val="40000"/>
                  </a:schemeClr>
                </a:solidFill>
              </a:rPr>
              <a:t>classes</a:t>
            </a:r>
            <a:r>
              <a:rPr lang="en-US" sz="2400" dirty="0">
                <a:solidFill>
                  <a:srgbClr val="FFFFFF"/>
                </a:solidFill>
              </a:rPr>
              <a:t>.</a:t>
            </a:r>
          </a:p>
        </p:txBody>
      </p:sp>
      <p:pic>
        <p:nvPicPr>
          <p:cNvPr id="18" name="Graphic 17">
            <a:extLst>
              <a:ext uri="{FF2B5EF4-FFF2-40B4-BE49-F238E27FC236}">
                <a16:creationId xmlns:a16="http://schemas.microsoft.com/office/drawing/2014/main" id="{76D5F568-8E26-4964-A1AB-2F38A778EEF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1509" y="5343432"/>
            <a:ext cx="333196" cy="333196"/>
          </a:xfrm>
          <a:prstGeom prst="rect">
            <a:avLst/>
          </a:prstGeom>
        </p:spPr>
      </p:pic>
    </p:spTree>
    <p:custDataLst>
      <p:tags r:id="rId1"/>
    </p:custDataLst>
    <p:extLst>
      <p:ext uri="{BB962C8B-B14F-4D97-AF65-F5344CB8AC3E}">
        <p14:creationId xmlns:p14="http://schemas.microsoft.com/office/powerpoint/2010/main" val="3613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The </a:t>
            </a:r>
            <a:r>
              <a:rPr lang="en-US" dirty="0">
                <a:solidFill>
                  <a:schemeClr val="bg1"/>
                </a:solidFill>
                <a:latin typeface="Consolas" panose="020B0609020204030204" pitchFamily="49" charset="0"/>
              </a:rPr>
              <a:t>this</a:t>
            </a:r>
            <a:r>
              <a:rPr lang="en-US" dirty="0">
                <a:solidFill>
                  <a:schemeClr val="bg1"/>
                </a:solidFill>
              </a:rPr>
              <a:t> Keyword Is Optional</a:t>
            </a:r>
          </a:p>
        </p:txBody>
      </p:sp>
      <p:sp>
        <p:nvSpPr>
          <p:cNvPr id="40" name="Rectangle 39">
            <a:extLst>
              <a:ext uri="{FF2B5EF4-FFF2-40B4-BE49-F238E27FC236}">
                <a16:creationId xmlns:a16="http://schemas.microsoft.com/office/drawing/2014/main" id="{CD137E5E-C390-4A04-B7D5-31EEC2974B91}"/>
              </a:ext>
            </a:extLst>
          </p:cNvPr>
          <p:cNvSpPr/>
          <p:nvPr/>
        </p:nvSpPr>
        <p:spPr>
          <a:xfrm>
            <a:off x="709780" y="1600200"/>
            <a:ext cx="10872619" cy="17373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class</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lang="en-US" sz="1600" dirty="0">
                <a:solidFill>
                  <a:schemeClr val="accent3"/>
                </a:solidFill>
                <a:latin typeface="Consolas" panose="020B0609020204030204" pitchFamily="49" charset="0"/>
              </a:rPr>
              <a:t>Example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err="1">
                <a:ln>
                  <a:noFill/>
                </a:ln>
                <a:solidFill>
                  <a:srgbClr val="0000FF"/>
                </a:solidFill>
                <a:effectLst/>
                <a:uLnTx/>
                <a:uFillTx/>
                <a:latin typeface="Consolas" panose="020B0609020204030204" pitchFamily="49" charset="0"/>
                <a:ea typeface="+mn-ea"/>
                <a:cs typeface="+mn-cs"/>
              </a:rPr>
              <a:t>int</a:t>
            </a:r>
            <a:r>
              <a:rPr kumimoji="0" lang="en-US" sz="1600" b="0" i="0" u="none" strike="noStrike" kern="1200" cap="none" spc="0" normalizeH="0" baseline="0" noProof="0" dirty="0">
                <a:ln>
                  <a:noFill/>
                </a:ln>
                <a:solidFill>
                  <a:srgbClr val="2B91AF"/>
                </a:solidFill>
                <a:effectLst/>
                <a:uLnTx/>
                <a:uFillTx/>
                <a:latin typeface="Consolas" panose="020B0609020204030204" pitchFamily="49" charset="0"/>
                <a:ea typeface="+mn-ea"/>
                <a:cs typeface="+mn-cs"/>
              </a:rPr>
              <a:t> </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 b, c, d, e, f;</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public</a:t>
            </a: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Example();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a:t>
            </a:r>
            <a:endParaRPr kumimoji="0" lang="en-US" sz="1600" b="0" i="0" u="none" strike="noStrike" kern="1200" cap="none" spc="0" normalizeH="0" baseline="0" noProof="0" dirty="0">
              <a:ln>
                <a:noFill/>
              </a:ln>
              <a:solidFill>
                <a:prstClr val="black"/>
              </a:solidFill>
              <a:effectLst/>
              <a:uLnTx/>
              <a:uFillTx/>
              <a:latin typeface="Trebuchet MS" panose="020B0603020202020204"/>
              <a:ea typeface="+mn-ea"/>
              <a:cs typeface="+mn-cs"/>
            </a:endParaRP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600200"/>
            <a:ext cx="100182" cy="17373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1FBA5CF8-5180-4077-94B7-0ADA816A6B84}"/>
              </a:ext>
            </a:extLst>
          </p:cNvPr>
          <p:cNvSpPr/>
          <p:nvPr/>
        </p:nvSpPr>
        <p:spPr>
          <a:xfrm>
            <a:off x="709781" y="3703320"/>
            <a:ext cx="4754880" cy="24688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sz="1600" dirty="0">
                <a:solidFill>
                  <a:schemeClr val="accent3"/>
                </a:solidFill>
                <a:latin typeface="Consolas" panose="020B0609020204030204" pitchFamily="49" charset="0"/>
              </a:rPr>
              <a:t>Example</a:t>
            </a:r>
            <a:r>
              <a:rPr lang="en-US" sz="1600" dirty="0">
                <a:solidFill>
                  <a:srgbClr val="000000"/>
                </a:solidFill>
                <a:latin typeface="Consolas" panose="020B0609020204030204" pitchFamily="49" charset="0"/>
              </a:rPr>
              <a:t>::Example()</a:t>
            </a:r>
          </a:p>
          <a:p>
            <a:pPr lvl="0" defTabSz="457200">
              <a:defRPr/>
            </a:pP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this</a:t>
            </a:r>
            <a:r>
              <a:rPr lang="en-US" sz="1600" dirty="0">
                <a:solidFill>
                  <a:srgbClr val="000000"/>
                </a:solidFill>
                <a:latin typeface="Consolas" panose="020B0609020204030204" pitchFamily="49" charset="0"/>
              </a:rPr>
              <a:t>-&gt;a = 0;</a:t>
            </a:r>
          </a:p>
          <a:p>
            <a:pPr lvl="0" defTabSz="457200">
              <a:defRPr/>
            </a:pPr>
            <a:r>
              <a:rPr lang="en-US" sz="1600" dirty="0">
                <a:solidFill>
                  <a:srgbClr val="0000FF"/>
                </a:solidFill>
                <a:latin typeface="Consolas" panose="020B0609020204030204" pitchFamily="49" charset="0"/>
              </a:rPr>
              <a:t>	this</a:t>
            </a:r>
            <a:r>
              <a:rPr lang="en-US" sz="1600" dirty="0">
                <a:solidFill>
                  <a:srgbClr val="000000"/>
                </a:solidFill>
                <a:latin typeface="Consolas" panose="020B0609020204030204" pitchFamily="49" charset="0"/>
              </a:rPr>
              <a:t>-&gt;b = 0;</a:t>
            </a:r>
          </a:p>
          <a:p>
            <a:pPr lvl="0" defTabSz="457200">
              <a:defRPr/>
            </a:pPr>
            <a:r>
              <a:rPr lang="en-US" sz="1600" dirty="0">
                <a:solidFill>
                  <a:srgbClr val="0000FF"/>
                </a:solidFill>
                <a:latin typeface="Consolas" panose="020B0609020204030204" pitchFamily="49" charset="0"/>
              </a:rPr>
              <a:t>	this</a:t>
            </a:r>
            <a:r>
              <a:rPr lang="en-US" sz="1600" dirty="0">
                <a:solidFill>
                  <a:srgbClr val="000000"/>
                </a:solidFill>
                <a:latin typeface="Consolas" panose="020B0609020204030204" pitchFamily="49" charset="0"/>
              </a:rPr>
              <a:t>-&gt;c = 0;</a:t>
            </a:r>
          </a:p>
          <a:p>
            <a:pPr lvl="0" defTabSz="457200">
              <a:defRPr/>
            </a:pPr>
            <a:r>
              <a:rPr lang="en-US" sz="1600" dirty="0">
                <a:solidFill>
                  <a:srgbClr val="0000FF"/>
                </a:solidFill>
                <a:latin typeface="Consolas" panose="020B0609020204030204" pitchFamily="49" charset="0"/>
              </a:rPr>
              <a:t>	this</a:t>
            </a:r>
            <a:r>
              <a:rPr lang="en-US" sz="1600" dirty="0">
                <a:solidFill>
                  <a:srgbClr val="000000"/>
                </a:solidFill>
                <a:latin typeface="Consolas" panose="020B0609020204030204" pitchFamily="49" charset="0"/>
              </a:rPr>
              <a:t>-&gt;d = 0;</a:t>
            </a:r>
          </a:p>
          <a:p>
            <a:pPr lvl="0" defTabSz="457200">
              <a:defRPr/>
            </a:pPr>
            <a:r>
              <a:rPr lang="en-US" sz="1600" dirty="0">
                <a:solidFill>
                  <a:srgbClr val="0000FF"/>
                </a:solidFill>
                <a:latin typeface="Consolas" panose="020B0609020204030204" pitchFamily="49" charset="0"/>
              </a:rPr>
              <a:t>	this</a:t>
            </a:r>
            <a:r>
              <a:rPr lang="en-US" sz="1600" dirty="0">
                <a:solidFill>
                  <a:srgbClr val="000000"/>
                </a:solidFill>
                <a:latin typeface="Consolas" panose="020B0609020204030204" pitchFamily="49" charset="0"/>
              </a:rPr>
              <a:t>-&gt;e = 0;</a:t>
            </a:r>
          </a:p>
          <a:p>
            <a:pPr lvl="0" defTabSz="457200">
              <a:defRPr/>
            </a:pPr>
            <a:r>
              <a:rPr lang="en-US" sz="1600" dirty="0">
                <a:solidFill>
                  <a:srgbClr val="0000FF"/>
                </a:solidFill>
                <a:latin typeface="Consolas" panose="020B0609020204030204" pitchFamily="49" charset="0"/>
              </a:rPr>
              <a:t>	this</a:t>
            </a:r>
            <a:r>
              <a:rPr lang="en-US" sz="1600" dirty="0">
                <a:solidFill>
                  <a:srgbClr val="000000"/>
                </a:solidFill>
                <a:latin typeface="Consolas" panose="020B0609020204030204" pitchFamily="49" charset="0"/>
              </a:rPr>
              <a:t>-&gt;f = 0;</a:t>
            </a:r>
          </a:p>
          <a:p>
            <a:pPr lvl="0" defTabSz="457200">
              <a:defRPr/>
            </a:pPr>
            <a:r>
              <a:rPr lang="en-US" sz="1600" dirty="0">
                <a:solidFill>
                  <a:srgbClr val="000000"/>
                </a:solidFill>
                <a:latin typeface="Consolas" panose="020B0609020204030204" pitchFamily="49" charset="0"/>
              </a:rPr>
              <a:t>}</a:t>
            </a:r>
          </a:p>
        </p:txBody>
      </p:sp>
      <p:sp>
        <p:nvSpPr>
          <p:cNvPr id="23" name="Rectangle 22">
            <a:extLst>
              <a:ext uri="{FF2B5EF4-FFF2-40B4-BE49-F238E27FC236}">
                <a16:creationId xmlns:a16="http://schemas.microsoft.com/office/drawing/2014/main" id="{A5DFDD0B-5075-43F8-A067-82994487CFEE}"/>
              </a:ext>
              <a:ext uri="{C183D7F6-B498-43B3-948B-1728B52AA6E4}">
                <adec:decorative xmlns:adec="http://schemas.microsoft.com/office/drawing/2017/decorative" val="1"/>
              </a:ext>
            </a:extLst>
          </p:cNvPr>
          <p:cNvSpPr/>
          <p:nvPr/>
        </p:nvSpPr>
        <p:spPr>
          <a:xfrm>
            <a:off x="609600" y="3703320"/>
            <a:ext cx="100182" cy="24688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74F9979E-8C08-4E4A-AFF3-884EE0218A7B}"/>
              </a:ext>
            </a:extLst>
          </p:cNvPr>
          <p:cNvSpPr/>
          <p:nvPr/>
        </p:nvSpPr>
        <p:spPr>
          <a:xfrm>
            <a:off x="6827522" y="3703320"/>
            <a:ext cx="4754880" cy="24688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lvl="0" defTabSz="457200">
              <a:defRPr/>
            </a:pPr>
            <a:r>
              <a:rPr lang="en-US" sz="1600" dirty="0">
                <a:solidFill>
                  <a:schemeClr val="accent3"/>
                </a:solidFill>
                <a:latin typeface="Consolas" panose="020B0609020204030204" pitchFamily="49" charset="0"/>
              </a:rPr>
              <a:t>Example</a:t>
            </a:r>
            <a:r>
              <a:rPr lang="en-US" sz="1600" dirty="0">
                <a:solidFill>
                  <a:srgbClr val="000000"/>
                </a:solidFill>
                <a:latin typeface="Consolas" panose="020B0609020204030204" pitchFamily="49" charset="0"/>
              </a:rPr>
              <a:t>::Example()</a:t>
            </a:r>
          </a:p>
          <a:p>
            <a:pPr lvl="0" defTabSz="457200">
              <a:defRPr/>
            </a:pPr>
            <a:r>
              <a:rPr lang="en-US" sz="1600" dirty="0">
                <a:solidFill>
                  <a:srgbClr val="000000"/>
                </a:solidFill>
                <a:latin typeface="Consolas" panose="020B0609020204030204" pitchFamily="49" charset="0"/>
              </a:rPr>
              <a:t>{</a:t>
            </a:r>
          </a:p>
          <a:p>
            <a:pPr lvl="0" defTabSz="457200">
              <a:defRPr/>
            </a:pPr>
            <a:r>
              <a:rPr lang="en-US" sz="1600" dirty="0">
                <a:solidFill>
                  <a:srgbClr val="000000"/>
                </a:solidFill>
                <a:latin typeface="Consolas" panose="020B0609020204030204" pitchFamily="49" charset="0"/>
              </a:rPr>
              <a:t>	a = 0;</a:t>
            </a:r>
          </a:p>
          <a:p>
            <a:pPr lvl="0" defTabSz="457200">
              <a:defRPr/>
            </a:pPr>
            <a:r>
              <a:rPr lang="en-US" sz="1600" dirty="0">
                <a:solidFill>
                  <a:srgbClr val="0000FF"/>
                </a:solidFill>
                <a:latin typeface="Consolas" panose="020B0609020204030204" pitchFamily="49" charset="0"/>
              </a:rPr>
              <a:t>	</a:t>
            </a:r>
            <a:r>
              <a:rPr lang="en-US" sz="1600" dirty="0">
                <a:solidFill>
                  <a:srgbClr val="000000"/>
                </a:solidFill>
                <a:latin typeface="Consolas" panose="020B0609020204030204" pitchFamily="49" charset="0"/>
              </a:rPr>
              <a:t>b = 0;</a:t>
            </a:r>
          </a:p>
          <a:p>
            <a:pPr lvl="0" defTabSz="457200">
              <a:defRPr/>
            </a:pPr>
            <a:r>
              <a:rPr lang="en-US" sz="1600" dirty="0">
                <a:solidFill>
                  <a:srgbClr val="0000FF"/>
                </a:solidFill>
                <a:latin typeface="Consolas" panose="020B0609020204030204" pitchFamily="49" charset="0"/>
              </a:rPr>
              <a:t>	</a:t>
            </a:r>
            <a:r>
              <a:rPr lang="en-US" sz="1600" dirty="0">
                <a:solidFill>
                  <a:srgbClr val="000000"/>
                </a:solidFill>
                <a:latin typeface="Consolas" panose="020B0609020204030204" pitchFamily="49" charset="0"/>
              </a:rPr>
              <a:t>c = 0;</a:t>
            </a:r>
          </a:p>
          <a:p>
            <a:pPr lvl="0" defTabSz="457200">
              <a:defRPr/>
            </a:pPr>
            <a:r>
              <a:rPr lang="en-US" sz="1600" dirty="0">
                <a:solidFill>
                  <a:srgbClr val="0000FF"/>
                </a:solidFill>
                <a:latin typeface="Consolas" panose="020B0609020204030204" pitchFamily="49" charset="0"/>
              </a:rPr>
              <a:t>	</a:t>
            </a:r>
            <a:r>
              <a:rPr lang="en-US" sz="1600" dirty="0">
                <a:solidFill>
                  <a:srgbClr val="000000"/>
                </a:solidFill>
                <a:latin typeface="Consolas" panose="020B0609020204030204" pitchFamily="49" charset="0"/>
              </a:rPr>
              <a:t>d = 0;</a:t>
            </a:r>
          </a:p>
          <a:p>
            <a:pPr lvl="0" defTabSz="457200">
              <a:defRPr/>
            </a:pPr>
            <a:r>
              <a:rPr lang="en-US" sz="1600" dirty="0">
                <a:solidFill>
                  <a:srgbClr val="0000FF"/>
                </a:solidFill>
                <a:latin typeface="Consolas" panose="020B0609020204030204" pitchFamily="49" charset="0"/>
              </a:rPr>
              <a:t>	</a:t>
            </a:r>
            <a:r>
              <a:rPr lang="en-US" sz="1600" dirty="0">
                <a:solidFill>
                  <a:srgbClr val="000000"/>
                </a:solidFill>
                <a:latin typeface="Consolas" panose="020B0609020204030204" pitchFamily="49" charset="0"/>
              </a:rPr>
              <a:t>e = 0;</a:t>
            </a:r>
          </a:p>
          <a:p>
            <a:pPr lvl="0" defTabSz="457200">
              <a:defRPr/>
            </a:pPr>
            <a:r>
              <a:rPr lang="en-US" sz="1600" dirty="0">
                <a:solidFill>
                  <a:srgbClr val="0000FF"/>
                </a:solidFill>
                <a:latin typeface="Consolas" panose="020B0609020204030204" pitchFamily="49" charset="0"/>
              </a:rPr>
              <a:t>	</a:t>
            </a:r>
            <a:r>
              <a:rPr lang="en-US" sz="1600" dirty="0">
                <a:solidFill>
                  <a:srgbClr val="000000"/>
                </a:solidFill>
                <a:latin typeface="Consolas" panose="020B0609020204030204" pitchFamily="49" charset="0"/>
              </a:rPr>
              <a:t>f = 0;</a:t>
            </a:r>
          </a:p>
          <a:p>
            <a:pPr lvl="0" defTabSz="457200">
              <a:defRPr/>
            </a:pPr>
            <a:r>
              <a:rPr lang="en-US" sz="1600" dirty="0">
                <a:solidFill>
                  <a:srgbClr val="000000"/>
                </a:solidFill>
                <a:latin typeface="Consolas" panose="020B0609020204030204" pitchFamily="49" charset="0"/>
              </a:rPr>
              <a:t>}</a:t>
            </a:r>
          </a:p>
        </p:txBody>
      </p:sp>
      <p:sp>
        <p:nvSpPr>
          <p:cNvPr id="27" name="Rectangle 26">
            <a:extLst>
              <a:ext uri="{FF2B5EF4-FFF2-40B4-BE49-F238E27FC236}">
                <a16:creationId xmlns:a16="http://schemas.microsoft.com/office/drawing/2014/main" id="{439AC57A-58DC-479B-B8F3-B222D3FC65F8}"/>
              </a:ext>
              <a:ext uri="{C183D7F6-B498-43B3-948B-1728B52AA6E4}">
                <adec:decorative xmlns:adec="http://schemas.microsoft.com/office/drawing/2017/decorative" val="1"/>
              </a:ext>
            </a:extLst>
          </p:cNvPr>
          <p:cNvSpPr/>
          <p:nvPr/>
        </p:nvSpPr>
        <p:spPr>
          <a:xfrm>
            <a:off x="6727341" y="3703320"/>
            <a:ext cx="100182" cy="24688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0" name="Freeform: Shape 29">
            <a:extLst>
              <a:ext uri="{FF2B5EF4-FFF2-40B4-BE49-F238E27FC236}">
                <a16:creationId xmlns:a16="http://schemas.microsoft.com/office/drawing/2014/main" id="{B8887D3A-6DFB-4871-AF23-680A2FBFAB0B}"/>
              </a:ext>
            </a:extLst>
          </p:cNvPr>
          <p:cNvSpPr/>
          <p:nvPr/>
        </p:nvSpPr>
        <p:spPr>
          <a:xfrm>
            <a:off x="8633907" y="4436388"/>
            <a:ext cx="320040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r>
              <a:rPr lang="en-US" dirty="0">
                <a:solidFill>
                  <a:schemeClr val="tx1"/>
                </a:solidFill>
                <a:cs typeface="Calibri" panose="020F0502020204030204" pitchFamily="34" charset="0"/>
              </a:rPr>
              <a:t>Personally, I prefer the option without the repetition of the </a:t>
            </a:r>
            <a:r>
              <a:rPr lang="en-US" b="1" dirty="0">
                <a:solidFill>
                  <a:schemeClr val="accent2"/>
                </a:solidFill>
                <a:latin typeface="Consolas" panose="020B0609020204030204" pitchFamily="49" charset="0"/>
                <a:cs typeface="Calibri" panose="020F0502020204030204" pitchFamily="34" charset="0"/>
              </a:rPr>
              <a:t>this</a:t>
            </a:r>
            <a:r>
              <a:rPr lang="en-US" dirty="0">
                <a:solidFill>
                  <a:schemeClr val="tx1"/>
                </a:solidFill>
                <a:cs typeface="Calibri" panose="020F0502020204030204" pitchFamily="34" charset="0"/>
              </a:rPr>
              <a:t> keyword.</a:t>
            </a:r>
          </a:p>
        </p:txBody>
      </p:sp>
      <p:sp>
        <p:nvSpPr>
          <p:cNvPr id="14" name="Freeform: Shape 13">
            <a:extLst>
              <a:ext uri="{FF2B5EF4-FFF2-40B4-BE49-F238E27FC236}">
                <a16:creationId xmlns:a16="http://schemas.microsoft.com/office/drawing/2014/main" id="{A3188494-2B6D-4BBE-94C0-C7ED60C446E9}"/>
              </a:ext>
            </a:extLst>
          </p:cNvPr>
          <p:cNvSpPr/>
          <p:nvPr/>
        </p:nvSpPr>
        <p:spPr>
          <a:xfrm>
            <a:off x="2842221" y="4299228"/>
            <a:ext cx="2103120" cy="146304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0" rIns="182880" bIns="228600" rtlCol="0" anchor="ctr" anchorCtr="0">
            <a:noAutofit/>
          </a:bodyPr>
          <a:lstStyle/>
          <a:p>
            <a:r>
              <a:rPr lang="en-US">
                <a:solidFill>
                  <a:schemeClr val="tx1"/>
                </a:solidFill>
                <a:cs typeface="Calibri" panose="020F0502020204030204" pitchFamily="34" charset="0"/>
              </a:rPr>
              <a:t>If you like the first option, that’s okay! Just try to be consistent.</a:t>
            </a:r>
            <a:endParaRPr lang="en-US" dirty="0">
              <a:solidFill>
                <a:schemeClr val="tx1"/>
              </a:solidFill>
              <a:cs typeface="Calibri" panose="020F0502020204030204" pitchFamily="34" charset="0"/>
            </a:endParaRPr>
          </a:p>
        </p:txBody>
      </p:sp>
      <p:sp>
        <p:nvSpPr>
          <p:cNvPr id="13" name="Arrow: Left-Right 12">
            <a:extLst>
              <a:ext uri="{FF2B5EF4-FFF2-40B4-BE49-F238E27FC236}">
                <a16:creationId xmlns:a16="http://schemas.microsoft.com/office/drawing/2014/main" id="{1641841C-CA6C-435E-A59B-15AA445A590B}"/>
              </a:ext>
            </a:extLst>
          </p:cNvPr>
          <p:cNvSpPr/>
          <p:nvPr/>
        </p:nvSpPr>
        <p:spPr>
          <a:xfrm>
            <a:off x="5051349" y="4436388"/>
            <a:ext cx="2005486" cy="1002743"/>
          </a:xfrm>
          <a:prstGeom prst="leftRightArrow">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pPr algn="ctr"/>
            <a:r>
              <a:rPr lang="en-US" dirty="0">
                <a:solidFill>
                  <a:schemeClr val="tx1"/>
                </a:solidFill>
                <a:cs typeface="Calibri" panose="020F0502020204030204" pitchFamily="34" charset="0"/>
              </a:rPr>
              <a:t>Versus</a:t>
            </a:r>
          </a:p>
        </p:txBody>
      </p:sp>
    </p:spTree>
    <p:custDataLst>
      <p:tags r:id="rId1"/>
    </p:custDataLst>
    <p:extLst>
      <p:ext uri="{BB962C8B-B14F-4D97-AF65-F5344CB8AC3E}">
        <p14:creationId xmlns:p14="http://schemas.microsoft.com/office/powerpoint/2010/main" val="324952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6" grpId="0" animBg="1"/>
      <p:bldP spid="27" grpId="0" animBg="1"/>
      <p:bldP spid="30" grpId="0" animBg="1"/>
      <p:bldP spid="14"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Why </a:t>
            </a:r>
            <a:r>
              <a:rPr lang="en-US" dirty="0">
                <a:solidFill>
                  <a:schemeClr val="bg1"/>
                </a:solidFill>
                <a:latin typeface="Consolas" panose="020B0609020204030204" pitchFamily="49" charset="0"/>
              </a:rPr>
              <a:t>this-&gt;</a:t>
            </a:r>
            <a:r>
              <a:rPr lang="en-US" dirty="0">
                <a:solidFill>
                  <a:schemeClr val="bg1"/>
                </a:solidFill>
              </a:rPr>
              <a:t> and not </a:t>
            </a:r>
            <a:r>
              <a:rPr lang="en-US" dirty="0">
                <a:solidFill>
                  <a:schemeClr val="bg1"/>
                </a:solidFill>
                <a:latin typeface="Consolas" panose="020B0609020204030204" pitchFamily="49" charset="0"/>
              </a:rPr>
              <a:t>this.</a:t>
            </a:r>
            <a:r>
              <a:rPr lang="en-US" dirty="0">
                <a:solidFill>
                  <a:schemeClr val="bg1"/>
                </a:solidFill>
              </a:rPr>
              <a:t>?</a:t>
            </a:r>
          </a:p>
        </p:txBody>
      </p:sp>
      <p:sp>
        <p:nvSpPr>
          <p:cNvPr id="16" name="Text Placeholder 3">
            <a:extLst>
              <a:ext uri="{FF2B5EF4-FFF2-40B4-BE49-F238E27FC236}">
                <a16:creationId xmlns:a16="http://schemas.microsoft.com/office/drawing/2014/main" id="{17FD0ED5-E75A-4CE8-8834-026817615BD1}"/>
              </a:ext>
            </a:extLst>
          </p:cNvPr>
          <p:cNvSpPr txBox="1">
            <a:spLocks/>
          </p:cNvSpPr>
          <p:nvPr/>
        </p:nvSpPr>
        <p:spPr>
          <a:xfrm>
            <a:off x="610869" y="1173794"/>
            <a:ext cx="6754149" cy="4801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solidFill>
                  <a:schemeClr val="accent1"/>
                </a:solidFill>
              </a:rPr>
              <a:t>(AKA, Why is this C++ different than Java?)</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rcRect l="31300" r="31300"/>
          <a:stretch/>
        </p:blipFill>
        <p:spPr>
          <a:xfrm>
            <a:off x="7632160" y="0"/>
            <a:ext cx="4559840" cy="6858000"/>
          </a:xfrm>
        </p:spPr>
      </p:pic>
      <p:sp>
        <p:nvSpPr>
          <p:cNvPr id="26" name="TextBox 25">
            <a:extLst>
              <a:ext uri="{FF2B5EF4-FFF2-40B4-BE49-F238E27FC236}">
                <a16:creationId xmlns:a16="http://schemas.microsoft.com/office/drawing/2014/main" id="{A88FC9C7-C8E1-4703-9401-ADD61D3D6343}"/>
              </a:ext>
            </a:extLst>
          </p:cNvPr>
          <p:cNvSpPr txBox="1"/>
          <p:nvPr/>
        </p:nvSpPr>
        <p:spPr>
          <a:xfrm>
            <a:off x="1055659" y="1909932"/>
            <a:ext cx="63093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In C++, </a:t>
            </a:r>
            <a:r>
              <a:rPr lang="en-US" sz="2000" b="1" dirty="0">
                <a:solidFill>
                  <a:schemeClr val="accent4">
                    <a:lumMod val="60000"/>
                    <a:lumOff val="40000"/>
                  </a:schemeClr>
                </a:solidFill>
                <a:latin typeface="Consolas" panose="020B0609020204030204" pitchFamily="49" charset="0"/>
              </a:rPr>
              <a:t>this</a:t>
            </a:r>
            <a:r>
              <a:rPr lang="en-US" sz="2000" dirty="0">
                <a:solidFill>
                  <a:srgbClr val="FFFFFF"/>
                </a:solidFill>
              </a:rPr>
              <a:t> is a </a:t>
            </a:r>
            <a:r>
              <a:rPr lang="en-US" sz="2000" b="1" dirty="0">
                <a:solidFill>
                  <a:schemeClr val="accent4">
                    <a:lumMod val="60000"/>
                    <a:lumOff val="40000"/>
                  </a:schemeClr>
                </a:solidFill>
              </a:rPr>
              <a:t>pointer</a:t>
            </a:r>
            <a:r>
              <a:rPr lang="en-US" sz="2000" dirty="0">
                <a:solidFill>
                  <a:srgbClr val="FFFFFF"/>
                </a:solidFill>
              </a:rPr>
              <a:t> to the invoking object </a:t>
            </a:r>
            <a:br>
              <a:rPr lang="en-US" sz="2000" dirty="0">
                <a:solidFill>
                  <a:srgbClr val="FFFFFF"/>
                </a:solidFill>
              </a:rPr>
            </a:br>
            <a:r>
              <a:rPr lang="en-US" sz="2000" dirty="0">
                <a:solidFill>
                  <a:srgbClr val="FFFFFF"/>
                </a:solidFill>
              </a:rPr>
              <a:t>(we haven’t gotten to pointers yet).</a:t>
            </a:r>
          </a:p>
        </p:txBody>
      </p:sp>
      <p:sp>
        <p:nvSpPr>
          <p:cNvPr id="23" name="TextBox 22">
            <a:extLst>
              <a:ext uri="{FF2B5EF4-FFF2-40B4-BE49-F238E27FC236}">
                <a16:creationId xmlns:a16="http://schemas.microsoft.com/office/drawing/2014/main" id="{426AAFFF-3D2F-4756-88AB-FC94F7A26E0B}"/>
              </a:ext>
            </a:extLst>
          </p:cNvPr>
          <p:cNvSpPr txBox="1"/>
          <p:nvPr/>
        </p:nvSpPr>
        <p:spPr>
          <a:xfrm>
            <a:off x="1055658" y="2869563"/>
            <a:ext cx="63093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Java (and other languages) use the period for accessing members of classes.</a:t>
            </a:r>
          </a:p>
        </p:txBody>
      </p:sp>
      <p:sp>
        <p:nvSpPr>
          <p:cNvPr id="21" name="TextBox 20">
            <a:extLst>
              <a:ext uri="{FF2B5EF4-FFF2-40B4-BE49-F238E27FC236}">
                <a16:creationId xmlns:a16="http://schemas.microsoft.com/office/drawing/2014/main" id="{A17D2098-7AFB-42EE-AF62-BF5A540C1AF3}"/>
              </a:ext>
            </a:extLst>
          </p:cNvPr>
          <p:cNvSpPr txBox="1"/>
          <p:nvPr/>
        </p:nvSpPr>
        <p:spPr>
          <a:xfrm>
            <a:off x="1055658" y="3829194"/>
            <a:ext cx="630936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C++ does as well, but for </a:t>
            </a:r>
            <a:r>
              <a:rPr lang="en-US" sz="2000" b="1" dirty="0">
                <a:solidFill>
                  <a:schemeClr val="accent4">
                    <a:lumMod val="60000"/>
                    <a:lumOff val="40000"/>
                  </a:schemeClr>
                </a:solidFill>
              </a:rPr>
              <a:t>objects</a:t>
            </a:r>
            <a:r>
              <a:rPr lang="en-US" sz="2000" dirty="0">
                <a:solidFill>
                  <a:srgbClr val="FFFFFF"/>
                </a:solidFill>
              </a:rPr>
              <a:t>, not pointers:</a:t>
            </a:r>
          </a:p>
        </p:txBody>
      </p:sp>
      <p:pic>
        <p:nvPicPr>
          <p:cNvPr id="27" name="Graphic 26">
            <a:extLst>
              <a:ext uri="{FF2B5EF4-FFF2-40B4-BE49-F238E27FC236}">
                <a16:creationId xmlns:a16="http://schemas.microsoft.com/office/drawing/2014/main" id="{7C03B070-34F2-47DF-8B00-000E0CC89ED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862651"/>
            <a:ext cx="333196" cy="333196"/>
          </a:xfrm>
          <a:prstGeom prst="rect">
            <a:avLst/>
          </a:prstGeom>
        </p:spPr>
      </p:pic>
      <p:pic>
        <p:nvPicPr>
          <p:cNvPr id="28" name="Graphic 27">
            <a:extLst>
              <a:ext uri="{FF2B5EF4-FFF2-40B4-BE49-F238E27FC236}">
                <a16:creationId xmlns:a16="http://schemas.microsoft.com/office/drawing/2014/main" id="{859E751E-346A-487A-8DB8-976EE03C1DC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056908"/>
            <a:ext cx="333196" cy="333196"/>
          </a:xfrm>
          <a:prstGeom prst="rect">
            <a:avLst/>
          </a:prstGeom>
        </p:spPr>
      </p:pic>
      <p:pic>
        <p:nvPicPr>
          <p:cNvPr id="29" name="Graphic 28">
            <a:extLst>
              <a:ext uri="{FF2B5EF4-FFF2-40B4-BE49-F238E27FC236}">
                <a16:creationId xmlns:a16="http://schemas.microsoft.com/office/drawing/2014/main" id="{27DAD45C-0DE8-48EF-8B11-CEE07D53BECC}"/>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097277"/>
            <a:ext cx="333196" cy="333196"/>
          </a:xfrm>
          <a:prstGeom prst="rect">
            <a:avLst/>
          </a:prstGeom>
        </p:spPr>
      </p:pic>
      <p:sp>
        <p:nvSpPr>
          <p:cNvPr id="17" name="Rectangle 16">
            <a:extLst>
              <a:ext uri="{FF2B5EF4-FFF2-40B4-BE49-F238E27FC236}">
                <a16:creationId xmlns:a16="http://schemas.microsoft.com/office/drawing/2014/main" id="{2454E25B-7517-4002-BBE0-160FBE842EAB}"/>
              </a:ext>
            </a:extLst>
          </p:cNvPr>
          <p:cNvSpPr/>
          <p:nvPr/>
        </p:nvSpPr>
        <p:spPr>
          <a:xfrm>
            <a:off x="1246228" y="4481049"/>
            <a:ext cx="5212080" cy="7315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schemeClr val="tx1"/>
                </a:solidFill>
                <a:effectLst/>
                <a:uLnTx/>
                <a:uFillTx/>
                <a:latin typeface="Consolas" panose="020B0609020204030204" pitchFamily="49" charset="0"/>
                <a:ea typeface="+mn-ea"/>
                <a:cs typeface="+mn-cs"/>
              </a:rPr>
              <a:t>personOBJECT.ShowInformation</a:t>
            </a:r>
            <a:r>
              <a:rPr kumimoji="0" lang="en-US" b="0" i="0" u="none" strike="noStrike" kern="1200" cap="none" spc="0" normalizeH="0" baseline="0" noProof="0" dirty="0">
                <a:ln>
                  <a:noFill/>
                </a:ln>
                <a:solidFill>
                  <a:schemeClr val="tx1"/>
                </a:solidFill>
                <a:effectLst/>
                <a:uLnTx/>
                <a:uFillTx/>
                <a:latin typeface="Consolas" panose="020B0609020204030204" pitchFamily="49" charset="0"/>
                <a:ea typeface="+mn-ea"/>
                <a:cs typeface="+mn-cs"/>
              </a:rPr>
              <a:t>();</a:t>
            </a:r>
            <a:br>
              <a:rPr kumimoji="0" lang="en-US" b="0" i="0" u="none" strike="noStrike" kern="1200" cap="none" spc="0" normalizeH="0" baseline="0" noProof="0" dirty="0">
                <a:ln>
                  <a:noFill/>
                </a:ln>
                <a:solidFill>
                  <a:schemeClr val="tx1"/>
                </a:solidFill>
                <a:effectLst/>
                <a:uLnTx/>
                <a:uFillTx/>
                <a:latin typeface="Consolas" panose="020B0609020204030204" pitchFamily="49" charset="0"/>
                <a:ea typeface="+mn-ea"/>
                <a:cs typeface="+mn-cs"/>
              </a:rPr>
            </a:br>
            <a:r>
              <a:rPr kumimoji="0" lang="en-US" b="0" i="0" u="none" strike="noStrike" kern="1200" cap="none" spc="0" normalizeH="0" baseline="0" noProof="0" dirty="0" err="1">
                <a:ln>
                  <a:noFill/>
                </a:ln>
                <a:solidFill>
                  <a:schemeClr val="tx1"/>
                </a:solidFill>
                <a:effectLst/>
                <a:uLnTx/>
                <a:uFillTx/>
                <a:latin typeface="Consolas" panose="020B0609020204030204" pitchFamily="49" charset="0"/>
                <a:ea typeface="+mn-ea"/>
                <a:cs typeface="+mn-cs"/>
              </a:rPr>
              <a:t>personPOINTER</a:t>
            </a:r>
            <a:r>
              <a:rPr kumimoji="0" lang="en-US" b="0" i="0" u="none" strike="noStrike" kern="1200" cap="none" spc="0" normalizeH="0" baseline="0" noProof="0" dirty="0">
                <a:ln>
                  <a:noFill/>
                </a:ln>
                <a:solidFill>
                  <a:schemeClr val="tx1"/>
                </a:solidFill>
                <a:effectLst/>
                <a:uLnTx/>
                <a:uFillTx/>
                <a:latin typeface="Consolas" panose="020B0609020204030204" pitchFamily="49" charset="0"/>
                <a:ea typeface="+mn-ea"/>
                <a:cs typeface="+mn-cs"/>
              </a:rPr>
              <a:t>-&gt;</a:t>
            </a:r>
            <a:r>
              <a:rPr kumimoji="0" lang="en-US" b="0" i="0" u="none" strike="noStrike" kern="1200" cap="none" spc="0" normalizeH="0" baseline="0" noProof="0" dirty="0" err="1">
                <a:ln>
                  <a:noFill/>
                </a:ln>
                <a:solidFill>
                  <a:schemeClr val="tx1"/>
                </a:solidFill>
                <a:effectLst/>
                <a:uLnTx/>
                <a:uFillTx/>
                <a:latin typeface="Consolas" panose="020B0609020204030204" pitchFamily="49" charset="0"/>
                <a:ea typeface="+mn-ea"/>
                <a:cs typeface="+mn-cs"/>
              </a:rPr>
              <a:t>ShowInformation</a:t>
            </a:r>
            <a:r>
              <a:rPr kumimoji="0" lang="en-US" b="0" i="0" u="none" strike="noStrike" kern="1200" cap="none" spc="0" normalizeH="0" baseline="0" noProof="0" dirty="0">
                <a:ln>
                  <a:noFill/>
                </a:ln>
                <a:solidFill>
                  <a:schemeClr val="tx1"/>
                </a:solidFill>
                <a:effectLst/>
                <a:uLnTx/>
                <a:uFillTx/>
                <a:latin typeface="Consolas" panose="020B0609020204030204" pitchFamily="49" charset="0"/>
                <a:ea typeface="+mn-ea"/>
                <a:cs typeface="+mn-cs"/>
              </a:rPr>
              <a:t>();</a:t>
            </a:r>
          </a:p>
        </p:txBody>
      </p:sp>
      <p:sp>
        <p:nvSpPr>
          <p:cNvPr id="14" name="TextBox 13">
            <a:extLst>
              <a:ext uri="{FF2B5EF4-FFF2-40B4-BE49-F238E27FC236}">
                <a16:creationId xmlns:a16="http://schemas.microsoft.com/office/drawing/2014/main" id="{128D9E86-0C05-492F-B776-F0CFCD342D47}"/>
              </a:ext>
            </a:extLst>
          </p:cNvPr>
          <p:cNvSpPr txBox="1"/>
          <p:nvPr/>
        </p:nvSpPr>
        <p:spPr>
          <a:xfrm>
            <a:off x="1055658" y="5464314"/>
            <a:ext cx="630936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We’ll look at the distinction a bit more later on, but for now, inside a class, it’s </a:t>
            </a:r>
            <a:r>
              <a:rPr lang="en-US" sz="2000" b="1" dirty="0">
                <a:solidFill>
                  <a:srgbClr val="FFFFFF"/>
                </a:solidFill>
              </a:rPr>
              <a:t>always</a:t>
            </a:r>
            <a:r>
              <a:rPr lang="en-US" sz="2000" dirty="0">
                <a:solidFill>
                  <a:srgbClr val="FFFFFF"/>
                </a:solidFill>
              </a:rPr>
              <a:t> </a:t>
            </a:r>
            <a:r>
              <a:rPr lang="en-US" sz="2000" dirty="0">
                <a:solidFill>
                  <a:schemeClr val="accent4">
                    <a:lumMod val="60000"/>
                    <a:lumOff val="40000"/>
                  </a:schemeClr>
                </a:solidFill>
                <a:latin typeface="Consolas" panose="020B0609020204030204" pitchFamily="49" charset="0"/>
              </a:rPr>
              <a:t>this-&gt;</a:t>
            </a:r>
            <a:r>
              <a:rPr lang="en-US" sz="2000" dirty="0">
                <a:solidFill>
                  <a:srgbClr val="FFFFFF"/>
                </a:solidFill>
              </a:rPr>
              <a:t> in C++.</a:t>
            </a:r>
          </a:p>
        </p:txBody>
      </p:sp>
      <p:pic>
        <p:nvPicPr>
          <p:cNvPr id="15" name="Graphic 14">
            <a:extLst>
              <a:ext uri="{FF2B5EF4-FFF2-40B4-BE49-F238E27FC236}">
                <a16:creationId xmlns:a16="http://schemas.microsoft.com/office/drawing/2014/main" id="{F862782C-091D-40E3-8F76-59343D5D21F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651659"/>
            <a:ext cx="333196" cy="333196"/>
          </a:xfrm>
          <a:prstGeom prst="rect">
            <a:avLst/>
          </a:prstGeom>
        </p:spPr>
      </p:pic>
      <p:sp>
        <p:nvSpPr>
          <p:cNvPr id="18" name="Rectangle 17">
            <a:extLst>
              <a:ext uri="{FF2B5EF4-FFF2-40B4-BE49-F238E27FC236}">
                <a16:creationId xmlns:a16="http://schemas.microsoft.com/office/drawing/2014/main" id="{B7547E8F-569C-4E7C-817B-BCB2A12B05B0}"/>
              </a:ext>
              <a:ext uri="{C183D7F6-B498-43B3-948B-1728B52AA6E4}">
                <adec:decorative xmlns:adec="http://schemas.microsoft.com/office/drawing/2017/decorative" val="1"/>
              </a:ext>
            </a:extLst>
          </p:cNvPr>
          <p:cNvSpPr/>
          <p:nvPr/>
        </p:nvSpPr>
        <p:spPr>
          <a:xfrm>
            <a:off x="1146048" y="4481049"/>
            <a:ext cx="100182" cy="731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220869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1" grpId="0"/>
      <p:bldP spid="17" grpId="0" animBg="1"/>
      <p:bldP spid="14" grpId="0"/>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Recap</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rcRect/>
          <a:stretch/>
        </p:blipFill>
        <p:spPr>
          <a:xfrm>
            <a:off x="7632176" y="0"/>
            <a:ext cx="4559808" cy="6858000"/>
          </a:xfrm>
        </p:spPr>
      </p:pic>
      <p:sp>
        <p:nvSpPr>
          <p:cNvPr id="16" name="TextBox 15">
            <a:extLst>
              <a:ext uri="{FF2B5EF4-FFF2-40B4-BE49-F238E27FC236}">
                <a16:creationId xmlns:a16="http://schemas.microsoft.com/office/drawing/2014/main" id="{622C03CC-5863-46E5-B39E-6E813465C043}"/>
              </a:ext>
            </a:extLst>
          </p:cNvPr>
          <p:cNvSpPr txBox="1"/>
          <p:nvPr/>
        </p:nvSpPr>
        <p:spPr>
          <a:xfrm>
            <a:off x="1021479" y="1529537"/>
            <a:ext cx="6400800"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Object-oriented programming utilizes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classes</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to </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encapsulate</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data and functionality.</a:t>
            </a:r>
          </a:p>
        </p:txBody>
      </p:sp>
      <p:pic>
        <p:nvPicPr>
          <p:cNvPr id="18" name="Graphic 17">
            <a:extLst>
              <a:ext uri="{FF2B5EF4-FFF2-40B4-BE49-F238E27FC236}">
                <a16:creationId xmlns:a16="http://schemas.microsoft.com/office/drawing/2014/main" id="{974E1B57-E277-47E1-8BA7-D02632846FB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1963103"/>
            <a:ext cx="333196" cy="333196"/>
          </a:xfrm>
          <a:prstGeom prst="rect">
            <a:avLst/>
          </a:prstGeom>
        </p:spPr>
      </p:pic>
      <p:sp>
        <p:nvSpPr>
          <p:cNvPr id="22" name="TextBox 21">
            <a:extLst>
              <a:ext uri="{FF2B5EF4-FFF2-40B4-BE49-F238E27FC236}">
                <a16:creationId xmlns:a16="http://schemas.microsoft.com/office/drawing/2014/main" id="{28AA2EC5-D5B7-49CC-992E-9DFD7B682F40}"/>
              </a:ext>
            </a:extLst>
          </p:cNvPr>
          <p:cNvSpPr txBox="1"/>
          <p:nvPr/>
        </p:nvSpPr>
        <p:spPr>
          <a:xfrm>
            <a:off x="1021479" y="2847747"/>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Classes are reusable components that can be </a:t>
            </a:r>
            <a:r>
              <a:rPr lang="en-US" sz="2400" b="1" dirty="0">
                <a:solidFill>
                  <a:schemeClr val="accent4">
                    <a:lumMod val="60000"/>
                    <a:lumOff val="40000"/>
                  </a:schemeClr>
                </a:solidFill>
              </a:rPr>
              <a:t>instantiated</a:t>
            </a:r>
            <a:r>
              <a:rPr lang="en-US" sz="2400" dirty="0">
                <a:solidFill>
                  <a:srgbClr val="FFFFFF"/>
                </a:solidFill>
              </a:rPr>
              <a:t> as often as we need to.</a:t>
            </a:r>
          </a:p>
        </p:txBody>
      </p:sp>
      <p:pic>
        <p:nvPicPr>
          <p:cNvPr id="25" name="Graphic 24">
            <a:extLst>
              <a:ext uri="{FF2B5EF4-FFF2-40B4-BE49-F238E27FC236}">
                <a16:creationId xmlns:a16="http://schemas.microsoft.com/office/drawing/2014/main" id="{30DD04B9-2710-4438-9AAC-59512552C32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096647"/>
            <a:ext cx="333196" cy="333196"/>
          </a:xfrm>
          <a:prstGeom prst="rect">
            <a:avLst/>
          </a:prstGeom>
        </p:spPr>
      </p:pic>
      <p:sp>
        <p:nvSpPr>
          <p:cNvPr id="28" name="TextBox 27">
            <a:extLst>
              <a:ext uri="{FF2B5EF4-FFF2-40B4-BE49-F238E27FC236}">
                <a16:creationId xmlns:a16="http://schemas.microsoft.com/office/drawing/2014/main" id="{ACE10424-C9E9-4678-8E7D-7FCE713E7144}"/>
              </a:ext>
            </a:extLst>
          </p:cNvPr>
          <p:cNvSpPr txBox="1"/>
          <p:nvPr/>
        </p:nvSpPr>
        <p:spPr>
          <a:xfrm>
            <a:off x="1021479" y="3796625"/>
            <a:ext cx="6309360"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Classes can </a:t>
            </a:r>
            <a:r>
              <a:rPr lang="en-US" sz="2400" b="1" dirty="0">
                <a:solidFill>
                  <a:schemeClr val="accent4">
                    <a:lumMod val="60000"/>
                    <a:lumOff val="40000"/>
                  </a:schemeClr>
                </a:solidFill>
              </a:rPr>
              <a:t>hide data </a:t>
            </a:r>
            <a:r>
              <a:rPr lang="en-US" sz="2400" dirty="0">
                <a:solidFill>
                  <a:srgbClr val="FFFFFF"/>
                </a:solidFill>
              </a:rPr>
              <a:t>and present public </a:t>
            </a:r>
            <a:r>
              <a:rPr lang="en-US" sz="2400" b="1" dirty="0">
                <a:solidFill>
                  <a:schemeClr val="accent4">
                    <a:lumMod val="60000"/>
                    <a:lumOff val="40000"/>
                  </a:schemeClr>
                </a:solidFill>
              </a:rPr>
              <a:t>interfaces</a:t>
            </a:r>
            <a:r>
              <a:rPr lang="en-US" sz="2400" dirty="0">
                <a:solidFill>
                  <a:srgbClr val="FFFFFF"/>
                </a:solidFill>
              </a:rPr>
              <a:t> to prevent unwanted changes to our data.</a:t>
            </a:r>
          </a:p>
        </p:txBody>
      </p:sp>
      <p:pic>
        <p:nvPicPr>
          <p:cNvPr id="29" name="Graphic 28">
            <a:extLst>
              <a:ext uri="{FF2B5EF4-FFF2-40B4-BE49-F238E27FC236}">
                <a16:creationId xmlns:a16="http://schemas.microsoft.com/office/drawing/2014/main" id="{ADBDC006-4FFD-4184-8D26-47A75640FE8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4230191"/>
            <a:ext cx="333196" cy="333196"/>
          </a:xfrm>
          <a:prstGeom prst="rect">
            <a:avLst/>
          </a:prstGeom>
        </p:spPr>
      </p:pic>
      <p:sp>
        <p:nvSpPr>
          <p:cNvPr id="30" name="TextBox 29">
            <a:extLst>
              <a:ext uri="{FF2B5EF4-FFF2-40B4-BE49-F238E27FC236}">
                <a16:creationId xmlns:a16="http://schemas.microsoft.com/office/drawing/2014/main" id="{250F3FEC-DF92-4A24-BED0-7451F9AE626F}"/>
              </a:ext>
            </a:extLst>
          </p:cNvPr>
          <p:cNvSpPr txBox="1"/>
          <p:nvPr/>
        </p:nvSpPr>
        <p:spPr>
          <a:xfrm>
            <a:off x="1021479" y="5114835"/>
            <a:ext cx="6309360"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Every language has its own quirks, but the concepts behind classes are more or less universal.</a:t>
            </a:r>
          </a:p>
        </p:txBody>
      </p:sp>
      <p:pic>
        <p:nvPicPr>
          <p:cNvPr id="31" name="Graphic 30">
            <a:extLst>
              <a:ext uri="{FF2B5EF4-FFF2-40B4-BE49-F238E27FC236}">
                <a16:creationId xmlns:a16="http://schemas.microsoft.com/office/drawing/2014/main" id="{04B23A37-122C-416A-8A1F-F39AE2990E8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548402"/>
            <a:ext cx="333196" cy="333196"/>
          </a:xfrm>
          <a:prstGeom prst="rect">
            <a:avLst/>
          </a:prstGeom>
        </p:spPr>
      </p:pic>
    </p:spTree>
    <p:custDataLst>
      <p:tags r:id="rId1"/>
    </p:custDataLst>
    <p:extLst>
      <p:ext uri="{BB962C8B-B14F-4D97-AF65-F5344CB8AC3E}">
        <p14:creationId xmlns:p14="http://schemas.microsoft.com/office/powerpoint/2010/main" val="321660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Conclusion</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3145632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F47F-9C2F-2843-B6C2-7673DF1D772B}"/>
              </a:ext>
            </a:extLst>
          </p:cNvPr>
          <p:cNvSpPr>
            <a:spLocks noGrp="1"/>
          </p:cNvSpPr>
          <p:nvPr>
            <p:ph type="title"/>
          </p:nvPr>
        </p:nvSpPr>
        <p:spPr/>
        <p:txBody>
          <a:bodyPr/>
          <a:lstStyle/>
          <a:p>
            <a:r>
              <a:rPr lang="en-US" dirty="0"/>
              <a:t>Thank you for watching.</a:t>
            </a:r>
          </a:p>
        </p:txBody>
      </p:sp>
    </p:spTree>
    <p:custDataLst>
      <p:tags r:id="rId1"/>
    </p:custDataLst>
    <p:extLst>
      <p:ext uri="{BB962C8B-B14F-4D97-AF65-F5344CB8AC3E}">
        <p14:creationId xmlns:p14="http://schemas.microsoft.com/office/powerpoint/2010/main" val="20479242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B15F5-83CA-4058-825F-CDFDD91EF62E}"/>
              </a:ext>
            </a:extLst>
          </p:cNvPr>
          <p:cNvSpPr>
            <a:spLocks noGrp="1"/>
          </p:cNvSpPr>
          <p:nvPr>
            <p:ph type="title"/>
          </p:nvPr>
        </p:nvSpPr>
        <p:spPr/>
        <p:txBody>
          <a:bodyPr/>
          <a:lstStyle/>
          <a:p>
            <a:r>
              <a:rPr lang="en-US" dirty="0">
                <a:solidFill>
                  <a:schemeClr val="bg1"/>
                </a:solidFill>
              </a:rPr>
              <a:t>References</a:t>
            </a:r>
          </a:p>
        </p:txBody>
      </p:sp>
      <p:sp>
        <p:nvSpPr>
          <p:cNvPr id="3" name="Content Placeholder 2">
            <a:extLst>
              <a:ext uri="{FF2B5EF4-FFF2-40B4-BE49-F238E27FC236}">
                <a16:creationId xmlns:a16="http://schemas.microsoft.com/office/drawing/2014/main" id="{1F1219C8-544A-4CCA-A0C0-026351987EC2}"/>
              </a:ext>
            </a:extLst>
          </p:cNvPr>
          <p:cNvSpPr>
            <a:spLocks noGrp="1"/>
          </p:cNvSpPr>
          <p:nvPr>
            <p:ph sz="quarter" idx="12"/>
          </p:nvPr>
        </p:nvSpPr>
        <p:spPr/>
        <p:txBody>
          <a:bodyPr>
            <a:normAutofit/>
          </a:bodyPr>
          <a:lstStyle/>
          <a:p>
            <a:pPr marL="461963" indent="-461963"/>
            <a:r>
              <a:rPr lang="en-US" sz="1800" dirty="0">
                <a:solidFill>
                  <a:schemeClr val="bg1"/>
                </a:solidFill>
              </a:rPr>
              <a:t>Norris, K. (2021). Image of light switch [Online Image]. The Spruce. </a:t>
            </a:r>
            <a:r>
              <a:rPr lang="en-US" sz="1800" dirty="0">
                <a:solidFill>
                  <a:schemeClr val="bg1"/>
                </a:solidFill>
                <a:hlinkClick r:id="rId2">
                  <a:extLst>
                    <a:ext uri="{A12FA001-AC4F-418D-AE19-62706E023703}">
                      <ahyp:hlinkClr xmlns:ahyp="http://schemas.microsoft.com/office/drawing/2018/hyperlinkcolor" val="tx"/>
                    </a:ext>
                  </a:extLst>
                </a:hlinkClick>
              </a:rPr>
              <a:t>https://www.thespruce.com/how-to-wire-and-install-single-pole-switches-1152330</a:t>
            </a:r>
            <a:r>
              <a:rPr lang="en-US" sz="1800" dirty="0">
                <a:solidFill>
                  <a:schemeClr val="bg1"/>
                </a:solidFill>
              </a:rPr>
              <a:t> </a:t>
            </a:r>
          </a:p>
          <a:p>
            <a:pPr marL="461963" indent="-461963"/>
            <a:r>
              <a:rPr lang="en-US" sz="1800" dirty="0" err="1">
                <a:solidFill>
                  <a:schemeClr val="bg1"/>
                </a:solidFill>
              </a:rPr>
              <a:t>Playstation</a:t>
            </a:r>
            <a:r>
              <a:rPr lang="en-US" sz="1800" dirty="0">
                <a:solidFill>
                  <a:schemeClr val="bg1"/>
                </a:solidFill>
              </a:rPr>
              <a:t>. (2018, September 11). Screenshot of Spider-man video game [Online Image]. CNET. </a:t>
            </a:r>
            <a:r>
              <a:rPr lang="en-US" sz="1800" dirty="0">
                <a:solidFill>
                  <a:schemeClr val="bg1"/>
                </a:solidFill>
                <a:hlinkClick r:id="rId3">
                  <a:extLst>
                    <a:ext uri="{A12FA001-AC4F-418D-AE19-62706E023703}">
                      <ahyp:hlinkClr xmlns:ahyp="http://schemas.microsoft.com/office/drawing/2018/hyperlinkcolor" val="tx"/>
                    </a:ext>
                  </a:extLst>
                </a:hlinkClick>
              </a:rPr>
              <a:t>https://www.cnet.com/tech/gaming/spider-man-is-the-same-video-game-weve-been-playing-for-a-decade/</a:t>
            </a:r>
            <a:r>
              <a:rPr lang="en-US" sz="1800" dirty="0">
                <a:solidFill>
                  <a:schemeClr val="bg1"/>
                </a:solidFill>
              </a:rPr>
              <a:t> </a:t>
            </a:r>
          </a:p>
          <a:p>
            <a:pPr marL="461963" indent="-461963"/>
            <a:r>
              <a:rPr lang="en-US" sz="1800" dirty="0" err="1">
                <a:solidFill>
                  <a:schemeClr val="bg1"/>
                </a:solidFill>
              </a:rPr>
              <a:t>Simplilearn</a:t>
            </a:r>
            <a:r>
              <a:rPr lang="en-US" sz="1800" dirty="0">
                <a:solidFill>
                  <a:schemeClr val="bg1"/>
                </a:solidFill>
              </a:rPr>
              <a:t>. (2022, February 21). Screenshot of C++ code [Online Image]. </a:t>
            </a:r>
            <a:r>
              <a:rPr lang="en-US" sz="1800" dirty="0" err="1">
                <a:solidFill>
                  <a:schemeClr val="bg1"/>
                </a:solidFill>
              </a:rPr>
              <a:t>Simplilearn</a:t>
            </a:r>
            <a:r>
              <a:rPr lang="en-US" sz="1800" dirty="0">
                <a:solidFill>
                  <a:schemeClr val="bg1"/>
                </a:solidFill>
              </a:rPr>
              <a:t>. </a:t>
            </a:r>
            <a:r>
              <a:rPr lang="en-US" sz="1800" dirty="0">
                <a:solidFill>
                  <a:schemeClr val="bg1"/>
                </a:solidFill>
                <a:hlinkClick r:id="rId4">
                  <a:extLst>
                    <a:ext uri="{A12FA001-AC4F-418D-AE19-62706E023703}">
                      <ahyp:hlinkClr xmlns:ahyp="http://schemas.microsoft.com/office/drawing/2018/hyperlinkcolor" val="tx"/>
                    </a:ext>
                  </a:extLst>
                </a:hlinkClick>
              </a:rPr>
              <a:t>https://www.simplilearn.com/tutorials/cpp-tutorial/oops-concepts-in-cpp</a:t>
            </a:r>
            <a:r>
              <a:rPr lang="en-US" sz="1800" dirty="0">
                <a:solidFill>
                  <a:schemeClr val="bg1"/>
                </a:solidFill>
              </a:rPr>
              <a:t> </a:t>
            </a:r>
          </a:p>
        </p:txBody>
      </p:sp>
    </p:spTree>
    <p:extLst>
      <p:ext uri="{BB962C8B-B14F-4D97-AF65-F5344CB8AC3E}">
        <p14:creationId xmlns:p14="http://schemas.microsoft.com/office/powerpoint/2010/main" val="82574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Why Use Objects?</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a:extLst>
              <a:ext uri="{28A0092B-C50C-407E-A947-70E740481C1C}">
                <a14:useLocalDpi xmlns:a14="http://schemas.microsoft.com/office/drawing/2010/main" val="0"/>
              </a:ext>
            </a:extLst>
          </a:blip>
          <a:srcRect l="-514" r="14743"/>
          <a:stretch/>
        </p:blipFill>
        <p:spPr>
          <a:xfrm>
            <a:off x="7632160" y="0"/>
            <a:ext cx="4559840" cy="6858000"/>
          </a:xfrm>
        </p:spPr>
      </p:pic>
      <p:sp>
        <p:nvSpPr>
          <p:cNvPr id="12" name="TextBox 11">
            <a:extLst>
              <a:ext uri="{FF2B5EF4-FFF2-40B4-BE49-F238E27FC236}">
                <a16:creationId xmlns:a16="http://schemas.microsoft.com/office/drawing/2014/main" id="{756E6A7A-DC77-4F6C-BE20-1D41A42DE492}"/>
              </a:ext>
            </a:extLst>
          </p:cNvPr>
          <p:cNvSpPr txBox="1"/>
          <p:nvPr/>
        </p:nvSpPr>
        <p:spPr>
          <a:xfrm>
            <a:off x="1055658" y="1888726"/>
            <a:ext cx="6133492"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Encapsulation</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a:t>
            </a:r>
            <a:b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Group data and functionality together</a:t>
            </a:r>
          </a:p>
        </p:txBody>
      </p:sp>
      <p:pic>
        <p:nvPicPr>
          <p:cNvPr id="14" name="!!Graphic 27">
            <a:extLst>
              <a:ext uri="{FF2B5EF4-FFF2-40B4-BE49-F238E27FC236}">
                <a16:creationId xmlns:a16="http://schemas.microsoft.com/office/drawing/2014/main" id="{1D8A3855-A9A8-4442-8562-2E7AA4191BC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137626"/>
            <a:ext cx="333196" cy="333196"/>
          </a:xfrm>
          <a:prstGeom prst="rect">
            <a:avLst/>
          </a:prstGeom>
        </p:spPr>
      </p:pic>
      <p:sp>
        <p:nvSpPr>
          <p:cNvPr id="20" name="Rectangle 19">
            <a:extLst>
              <a:ext uri="{FF2B5EF4-FFF2-40B4-BE49-F238E27FC236}">
                <a16:creationId xmlns:a16="http://schemas.microsoft.com/office/drawing/2014/main" id="{EDDFF671-4AF3-4FAE-B0D9-E330354B30B0}"/>
              </a:ext>
              <a:ext uri="{C183D7F6-B498-43B3-948B-1728B52AA6E4}">
                <adec:decorative xmlns:adec="http://schemas.microsoft.com/office/drawing/2017/decorative" val="1"/>
              </a:ext>
            </a:extLst>
          </p:cNvPr>
          <p:cNvSpPr/>
          <p:nvPr/>
        </p:nvSpPr>
        <p:spPr>
          <a:xfrm>
            <a:off x="11139488" y="6662057"/>
            <a:ext cx="1052512" cy="195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a:t>
            </a:r>
            <a:r>
              <a:rPr kumimoji="0" lang="en-US" sz="800" b="0" i="0" u="none" strike="noStrike" kern="1200" cap="none" spc="0" normalizeH="0" baseline="0" noProof="0" dirty="0" err="1">
                <a:ln>
                  <a:noFill/>
                </a:ln>
                <a:solidFill>
                  <a:srgbClr val="FFFFFF"/>
                </a:solidFill>
                <a:effectLst/>
                <a:uLnTx/>
                <a:uFillTx/>
                <a:latin typeface="Arial" panose="020B0604020202020204"/>
                <a:ea typeface="+mn-ea"/>
                <a:cs typeface="+mn-cs"/>
              </a:rPr>
              <a:t>Simplilearn</a:t>
            </a: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 2022)</a:t>
            </a:r>
          </a:p>
        </p:txBody>
      </p:sp>
      <p:sp>
        <p:nvSpPr>
          <p:cNvPr id="21" name="TextBox 20">
            <a:extLst>
              <a:ext uri="{FF2B5EF4-FFF2-40B4-BE49-F238E27FC236}">
                <a16:creationId xmlns:a16="http://schemas.microsoft.com/office/drawing/2014/main" id="{054BA5E3-B99E-4C80-9AF1-414786D0F9EF}"/>
              </a:ext>
            </a:extLst>
          </p:cNvPr>
          <p:cNvSpPr txBox="1"/>
          <p:nvPr/>
        </p:nvSpPr>
        <p:spPr>
          <a:xfrm>
            <a:off x="1055658" y="3307281"/>
            <a:ext cx="6133492"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Create a public </a:t>
            </a:r>
            <a:r>
              <a:rPr lang="en-US" sz="2400" b="1" dirty="0">
                <a:solidFill>
                  <a:schemeClr val="accent4">
                    <a:lumMod val="60000"/>
                    <a:lumOff val="40000"/>
                  </a:schemeClr>
                </a:solidFill>
              </a:rPr>
              <a:t>interface</a:t>
            </a:r>
            <a:r>
              <a:rPr lang="en-US" sz="2400" dirty="0">
                <a:solidFill>
                  <a:srgbClr val="FFFFFF"/>
                </a:solidFill>
              </a:rPr>
              <a:t>, do the “real work” in private</a:t>
            </a:r>
          </a:p>
        </p:txBody>
      </p:sp>
      <p:sp>
        <p:nvSpPr>
          <p:cNvPr id="22" name="TextBox 21">
            <a:extLst>
              <a:ext uri="{FF2B5EF4-FFF2-40B4-BE49-F238E27FC236}">
                <a16:creationId xmlns:a16="http://schemas.microsoft.com/office/drawing/2014/main" id="{3530C9F8-82AB-4D5A-AFF3-883DEC5A695C}"/>
              </a:ext>
            </a:extLst>
          </p:cNvPr>
          <p:cNvSpPr txBox="1"/>
          <p:nvPr/>
        </p:nvSpPr>
        <p:spPr>
          <a:xfrm>
            <a:off x="1570292" y="4270238"/>
            <a:ext cx="561885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Hide the details and control access to data</a:t>
            </a:r>
          </a:p>
        </p:txBody>
      </p:sp>
      <p:pic>
        <p:nvPicPr>
          <p:cNvPr id="23" name="Graphic 22">
            <a:extLst>
              <a:ext uri="{FF2B5EF4-FFF2-40B4-BE49-F238E27FC236}">
                <a16:creationId xmlns:a16="http://schemas.microsoft.com/office/drawing/2014/main" id="{ED963285-7393-4E44-A15C-3360F1439F0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3556182"/>
            <a:ext cx="333196" cy="333196"/>
          </a:xfrm>
          <a:prstGeom prst="rect">
            <a:avLst/>
          </a:prstGeom>
        </p:spPr>
      </p:pic>
      <p:cxnSp>
        <p:nvCxnSpPr>
          <p:cNvPr id="24" name="Connector: Elbow 23">
            <a:extLst>
              <a:ext uri="{FF2B5EF4-FFF2-40B4-BE49-F238E27FC236}">
                <a16:creationId xmlns:a16="http://schemas.microsoft.com/office/drawing/2014/main" id="{84349490-EDE9-4D4D-A79F-90A26F25EEBE}"/>
              </a:ext>
              <a:ext uri="{C183D7F6-B498-43B3-948B-1728B52AA6E4}">
                <adec:decorative xmlns:adec="http://schemas.microsoft.com/office/drawing/2017/decorative" val="1"/>
              </a:ext>
            </a:extLst>
          </p:cNvPr>
          <p:cNvCxnSpPr>
            <a:cxnSpLocks/>
            <a:stCxn id="22" idx="1"/>
          </p:cNvCxnSpPr>
          <p:nvPr/>
        </p:nvCxnSpPr>
        <p:spPr>
          <a:xfrm rot="10800000">
            <a:off x="1187260" y="4300903"/>
            <a:ext cx="383033" cy="169391"/>
          </a:xfrm>
          <a:prstGeom prst="bentConnector3">
            <a:avLst>
              <a:gd name="adj1" fmla="val 100357"/>
            </a:avLst>
          </a:prstGeom>
          <a:ln w="12700"/>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539293" y="0"/>
            <a:ext cx="4652708" cy="6857999"/>
          </a:xfrm>
          <a:prstGeom prst="rect">
            <a:avLst/>
          </a:prstGeom>
          <a:solidFill>
            <a:schemeClr val="bg1"/>
          </a:solidFill>
        </p:spPr>
        <p:txBody>
          <a:bodyPr wrap="square">
            <a:noAutofit/>
          </a:bodyPr>
          <a:lstStyle/>
          <a:p>
            <a:pPr defTabSz="457200"/>
            <a:endParaRPr lang="en-US" sz="1600" dirty="0">
              <a:solidFill>
                <a:srgbClr val="0000FF"/>
              </a:solidFill>
              <a:latin typeface="Consolas" panose="020B0609020204030204" pitchFamily="49" charset="0"/>
            </a:endParaRPr>
          </a:p>
          <a:p>
            <a:pPr defTabSz="457200"/>
            <a:endParaRPr lang="en-US" sz="1600" dirty="0">
              <a:solidFill>
                <a:srgbClr val="0000FF"/>
              </a:solidFill>
              <a:latin typeface="Consolas" panose="020B0609020204030204" pitchFamily="49" charset="0"/>
            </a:endParaRPr>
          </a:p>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Hero</a:t>
            </a:r>
          </a:p>
          <a:p>
            <a:pPr defTabSz="457200"/>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_name;</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_strength;</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hitpoints</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_experience;</a:t>
            </a:r>
          </a:p>
          <a:p>
            <a:pPr defTabSz="457200"/>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	Hero(</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chemeClr val="accent3">
                    <a:lumMod val="75000"/>
                  </a:schemeClr>
                </a:solidFill>
                <a:latin typeface="Consolas" panose="020B0609020204030204" pitchFamily="49" charset="0"/>
              </a:rPr>
              <a:t>str</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chemeClr val="accent3">
                    <a:lumMod val="75000"/>
                  </a:schemeClr>
                </a:solidFill>
                <a:latin typeface="Consolas" panose="020B0609020204030204" pitchFamily="49" charset="0"/>
              </a:rPr>
              <a:t>hp</a:t>
            </a:r>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GetName</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GetStrength</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GetHitpoints</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TakeDamage</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amount</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GainExperience</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chemeClr val="accent3">
                    <a:lumMod val="75000"/>
                  </a:schemeClr>
                </a:solidFill>
                <a:latin typeface="Consolas" panose="020B0609020204030204" pitchFamily="49" charset="0"/>
              </a:rPr>
              <a:t>exp</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PrintStats</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a:t>
            </a:r>
          </a:p>
          <a:p>
            <a:pPr defTabSz="457200"/>
            <a:endParaRPr lang="en-US" sz="1600" dirty="0">
              <a:solidFill>
                <a:srgbClr val="000000"/>
              </a:solidFill>
              <a:latin typeface="Consolas" panose="020B0609020204030204" pitchFamily="49" charset="0"/>
            </a:endParaRPr>
          </a:p>
          <a:p>
            <a:pPr defTabSz="457200"/>
            <a:endParaRPr lang="en-US" sz="1600" dirty="0">
              <a:solidFill>
                <a:srgbClr val="000000"/>
              </a:solidFill>
              <a:latin typeface="Consolas" panose="020B0609020204030204" pitchFamily="49" charset="0"/>
            </a:endParaRPr>
          </a:p>
          <a:p>
            <a:pPr defTabSz="457200"/>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57200"/>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Hero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ourHero</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"Thor"</a:t>
            </a:r>
            <a:r>
              <a:rPr lang="en-US" sz="1600" dirty="0">
                <a:solidFill>
                  <a:srgbClr val="000000"/>
                </a:solidFill>
                <a:latin typeface="Consolas" panose="020B0609020204030204" pitchFamily="49" charset="0"/>
              </a:rPr>
              <a:t>, 70, 500);</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ourHero.GainExperience</a:t>
            </a:r>
            <a:r>
              <a:rPr lang="en-US" sz="1600" dirty="0">
                <a:solidFill>
                  <a:srgbClr val="000000"/>
                </a:solidFill>
                <a:latin typeface="Consolas" panose="020B0609020204030204" pitchFamily="49" charset="0"/>
              </a:rPr>
              <a:t>(50);</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ourHero.PrintStats</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57200"/>
            <a:r>
              <a:rPr lang="en-US" sz="1600" dirty="0">
                <a:solidFill>
                  <a:srgbClr val="000000"/>
                </a:solidFill>
                <a:latin typeface="Consolas" panose="020B0609020204030204" pitchFamily="49" charset="0"/>
              </a:rPr>
              <a:t>}</a:t>
            </a:r>
            <a:endParaRPr lang="en-US" sz="1600" dirty="0"/>
          </a:p>
        </p:txBody>
      </p:sp>
    </p:spTree>
    <p:custDataLst>
      <p:tags r:id="rId1"/>
    </p:custDataLst>
    <p:extLst>
      <p:ext uri="{BB962C8B-B14F-4D97-AF65-F5344CB8AC3E}">
        <p14:creationId xmlns:p14="http://schemas.microsoft.com/office/powerpoint/2010/main" val="176715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Why Use Objects?</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2293" r="33399"/>
          <a:stretch/>
        </p:blipFill>
        <p:spPr>
          <a:xfrm>
            <a:off x="7632160" y="0"/>
            <a:ext cx="4559840" cy="6858000"/>
          </a:xfrm>
        </p:spPr>
      </p:pic>
      <p:sp>
        <p:nvSpPr>
          <p:cNvPr id="12" name="TextBox 11">
            <a:extLst>
              <a:ext uri="{FF2B5EF4-FFF2-40B4-BE49-F238E27FC236}">
                <a16:creationId xmlns:a16="http://schemas.microsoft.com/office/drawing/2014/main" id="{756E6A7A-DC77-4F6C-BE20-1D41A42DE492}"/>
              </a:ext>
            </a:extLst>
          </p:cNvPr>
          <p:cNvSpPr txBox="1"/>
          <p:nvPr/>
        </p:nvSpPr>
        <p:spPr>
          <a:xfrm>
            <a:off x="1055658" y="1888726"/>
            <a:ext cx="6133492"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Encapsulation</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a:t>
            </a:r>
            <a:b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Group data and functionality together</a:t>
            </a:r>
          </a:p>
        </p:txBody>
      </p:sp>
      <p:pic>
        <p:nvPicPr>
          <p:cNvPr id="14" name="!!Graphic 27">
            <a:extLst>
              <a:ext uri="{FF2B5EF4-FFF2-40B4-BE49-F238E27FC236}">
                <a16:creationId xmlns:a16="http://schemas.microsoft.com/office/drawing/2014/main" id="{1D8A3855-A9A8-4442-8562-2E7AA4191BC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137626"/>
            <a:ext cx="333196" cy="333196"/>
          </a:xfrm>
          <a:prstGeom prst="rect">
            <a:avLst/>
          </a:prstGeom>
        </p:spPr>
      </p:pic>
      <p:sp>
        <p:nvSpPr>
          <p:cNvPr id="8" name="TextBox 7">
            <a:extLst>
              <a:ext uri="{FF2B5EF4-FFF2-40B4-BE49-F238E27FC236}">
                <a16:creationId xmlns:a16="http://schemas.microsoft.com/office/drawing/2014/main" id="{0F5D7B7E-23B1-468C-BF2D-3B88A3A32B7E}"/>
              </a:ext>
            </a:extLst>
          </p:cNvPr>
          <p:cNvSpPr txBox="1"/>
          <p:nvPr/>
        </p:nvSpPr>
        <p:spPr>
          <a:xfrm>
            <a:off x="1055658" y="3307281"/>
            <a:ext cx="6133492"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Create a public </a:t>
            </a:r>
            <a:r>
              <a:rPr lang="en-US" sz="2400" b="1" dirty="0">
                <a:solidFill>
                  <a:schemeClr val="accent4">
                    <a:lumMod val="60000"/>
                    <a:lumOff val="40000"/>
                  </a:schemeClr>
                </a:solidFill>
              </a:rPr>
              <a:t>interface</a:t>
            </a:r>
            <a:r>
              <a:rPr lang="en-US" sz="2400" dirty="0">
                <a:solidFill>
                  <a:srgbClr val="FFFFFF"/>
                </a:solidFill>
              </a:rPr>
              <a:t>, do the “real work” in private</a:t>
            </a:r>
          </a:p>
        </p:txBody>
      </p:sp>
      <p:sp>
        <p:nvSpPr>
          <p:cNvPr id="9" name="TextBox 8">
            <a:extLst>
              <a:ext uri="{FF2B5EF4-FFF2-40B4-BE49-F238E27FC236}">
                <a16:creationId xmlns:a16="http://schemas.microsoft.com/office/drawing/2014/main" id="{57A4C39C-9780-45C5-BA2B-97F0674C03AB}"/>
              </a:ext>
            </a:extLst>
          </p:cNvPr>
          <p:cNvSpPr txBox="1"/>
          <p:nvPr/>
        </p:nvSpPr>
        <p:spPr>
          <a:xfrm>
            <a:off x="1570292" y="4270238"/>
            <a:ext cx="561885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Hide the details and control access to data</a:t>
            </a:r>
          </a:p>
        </p:txBody>
      </p:sp>
      <p:pic>
        <p:nvPicPr>
          <p:cNvPr id="10" name="Graphic 9">
            <a:extLst>
              <a:ext uri="{FF2B5EF4-FFF2-40B4-BE49-F238E27FC236}">
                <a16:creationId xmlns:a16="http://schemas.microsoft.com/office/drawing/2014/main" id="{63B092C0-38EA-4010-8834-5F108EE3146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3556182"/>
            <a:ext cx="333196" cy="333196"/>
          </a:xfrm>
          <a:prstGeom prst="rect">
            <a:avLst/>
          </a:prstGeom>
        </p:spPr>
      </p:pic>
      <p:cxnSp>
        <p:nvCxnSpPr>
          <p:cNvPr id="11" name="Connector: Elbow 10">
            <a:extLst>
              <a:ext uri="{FF2B5EF4-FFF2-40B4-BE49-F238E27FC236}">
                <a16:creationId xmlns:a16="http://schemas.microsoft.com/office/drawing/2014/main" id="{391B3ECA-C485-4E44-8691-14B94E8F1B00}"/>
              </a:ext>
              <a:ext uri="{C183D7F6-B498-43B3-948B-1728B52AA6E4}">
                <adec:decorative xmlns:adec="http://schemas.microsoft.com/office/drawing/2017/decorative" val="1"/>
              </a:ext>
            </a:extLst>
          </p:cNvPr>
          <p:cNvCxnSpPr>
            <a:cxnSpLocks/>
            <a:stCxn id="9" idx="1"/>
          </p:cNvCxnSpPr>
          <p:nvPr/>
        </p:nvCxnSpPr>
        <p:spPr>
          <a:xfrm rot="10800000">
            <a:off x="1187260" y="4300903"/>
            <a:ext cx="383033" cy="169391"/>
          </a:xfrm>
          <a:prstGeom prst="bentConnector3">
            <a:avLst>
              <a:gd name="adj1" fmla="val 100357"/>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7E2CE7A-1DE1-4245-BD6F-A6A2DEEF8BEF}"/>
              </a:ext>
            </a:extLst>
          </p:cNvPr>
          <p:cNvSpPr txBox="1"/>
          <p:nvPr/>
        </p:nvSpPr>
        <p:spPr>
          <a:xfrm>
            <a:off x="1570292" y="4802308"/>
            <a:ext cx="5618857" cy="1015663"/>
          </a:xfrm>
          <a:prstGeom prst="rect">
            <a:avLst/>
          </a:prstGeom>
          <a:noFill/>
        </p:spPr>
        <p:txBody>
          <a:bodyPr wrap="square" rtlCol="0" anchor="ctr">
            <a:spAutoFit/>
          </a:bodyPr>
          <a:lstStyle/>
          <a:p>
            <a:pPr lvl="0">
              <a:buClr>
                <a:srgbClr val="69EEF0"/>
              </a:buClr>
              <a:buSzPct val="150000"/>
              <a:defRPr/>
            </a:pPr>
            <a:r>
              <a:rPr lang="en-US" sz="2000" b="1" dirty="0">
                <a:solidFill>
                  <a:srgbClr val="FFFFFF"/>
                </a:solidFill>
              </a:rPr>
              <a:t>Analogy</a:t>
            </a:r>
            <a:r>
              <a:rPr lang="en-US" sz="2000" dirty="0">
                <a:solidFill>
                  <a:srgbClr val="FFFFFF"/>
                </a:solidFill>
              </a:rPr>
              <a:t>: </a:t>
            </a:r>
            <a:br>
              <a:rPr lang="en-US" sz="2000" dirty="0">
                <a:solidFill>
                  <a:srgbClr val="FFFFFF"/>
                </a:solidFill>
              </a:rPr>
            </a:br>
            <a:r>
              <a:rPr lang="en-US" sz="2000" dirty="0">
                <a:solidFill>
                  <a:srgbClr val="FFFFFF"/>
                </a:solidFill>
              </a:rPr>
              <a:t>A light switch (interface) versus the wiring </a:t>
            </a:r>
            <a:br>
              <a:rPr lang="en-US" sz="2000" dirty="0">
                <a:solidFill>
                  <a:srgbClr val="FFFFFF"/>
                </a:solidFill>
              </a:rPr>
            </a:br>
            <a:r>
              <a:rPr lang="en-US" sz="2000" dirty="0">
                <a:solidFill>
                  <a:srgbClr val="FFFFFF"/>
                </a:solidFill>
              </a:rPr>
              <a:t>in the wall (behind-the-scenes implementation)</a:t>
            </a:r>
          </a:p>
        </p:txBody>
      </p:sp>
      <p:cxnSp>
        <p:nvCxnSpPr>
          <p:cNvPr id="17" name="Connector: Elbow 16">
            <a:extLst>
              <a:ext uri="{FF2B5EF4-FFF2-40B4-BE49-F238E27FC236}">
                <a16:creationId xmlns:a16="http://schemas.microsoft.com/office/drawing/2014/main" id="{E49E2E7A-6254-46D7-ACCB-CAE09378ED7F}"/>
              </a:ext>
              <a:ext uri="{C183D7F6-B498-43B3-948B-1728B52AA6E4}">
                <adec:decorative xmlns:adec="http://schemas.microsoft.com/office/drawing/2017/decorative" val="1"/>
              </a:ext>
            </a:extLst>
          </p:cNvPr>
          <p:cNvCxnSpPr>
            <a:cxnSpLocks/>
            <a:stCxn id="16" idx="1"/>
          </p:cNvCxnSpPr>
          <p:nvPr/>
        </p:nvCxnSpPr>
        <p:spPr>
          <a:xfrm rot="10800000">
            <a:off x="1187260" y="4470294"/>
            <a:ext cx="383032" cy="839846"/>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91F8BB1-F707-4766-B185-1C567CFD7739}"/>
              </a:ext>
              <a:ext uri="{C183D7F6-B498-43B3-948B-1728B52AA6E4}">
                <adec:decorative xmlns:adec="http://schemas.microsoft.com/office/drawing/2017/decorative" val="1"/>
              </a:ext>
            </a:extLst>
          </p:cNvPr>
          <p:cNvSpPr/>
          <p:nvPr/>
        </p:nvSpPr>
        <p:spPr>
          <a:xfrm>
            <a:off x="11376024" y="6662057"/>
            <a:ext cx="815975" cy="1959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(Norris, 2021) </a:t>
            </a:r>
          </a:p>
        </p:txBody>
      </p:sp>
    </p:spTree>
    <p:custDataLst>
      <p:tags r:id="rId1"/>
    </p:custDataLst>
    <p:extLst>
      <p:ext uri="{BB962C8B-B14F-4D97-AF65-F5344CB8AC3E}">
        <p14:creationId xmlns:p14="http://schemas.microsoft.com/office/powerpoint/2010/main" val="93749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Why Use Objects?</a:t>
            </a:r>
          </a:p>
        </p:txBody>
      </p:sp>
      <p:sp>
        <p:nvSpPr>
          <p:cNvPr id="11" name="TextBox 10">
            <a:extLst>
              <a:ext uri="{FF2B5EF4-FFF2-40B4-BE49-F238E27FC236}">
                <a16:creationId xmlns:a16="http://schemas.microsoft.com/office/drawing/2014/main" id="{490E001A-8EF7-4A47-9CFA-642D3B969483}"/>
              </a:ext>
            </a:extLst>
          </p:cNvPr>
          <p:cNvSpPr txBox="1"/>
          <p:nvPr/>
        </p:nvSpPr>
        <p:spPr>
          <a:xfrm>
            <a:off x="1055658" y="2073391"/>
            <a:ext cx="6133492"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Code reuse</a:t>
            </a:r>
          </a:p>
        </p:txBody>
      </p:sp>
      <p:sp>
        <p:nvSpPr>
          <p:cNvPr id="13" name="TextBox 12">
            <a:extLst>
              <a:ext uri="{FF2B5EF4-FFF2-40B4-BE49-F238E27FC236}">
                <a16:creationId xmlns:a16="http://schemas.microsoft.com/office/drawing/2014/main" id="{2E323B0E-4461-4B41-B36A-459525DEC4B6}"/>
              </a:ext>
            </a:extLst>
          </p:cNvPr>
          <p:cNvSpPr txBox="1"/>
          <p:nvPr/>
        </p:nvSpPr>
        <p:spPr>
          <a:xfrm>
            <a:off x="1570292" y="2743036"/>
            <a:ext cx="5618857"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Once a class is created, you can </a:t>
            </a:r>
            <a:r>
              <a:rPr lang="en-US" sz="2000" b="1" dirty="0">
                <a:solidFill>
                  <a:schemeClr val="accent4">
                    <a:lumMod val="60000"/>
                    <a:lumOff val="40000"/>
                  </a:schemeClr>
                </a:solidFill>
              </a:rPr>
              <a:t>instantiate</a:t>
            </a:r>
            <a:r>
              <a:rPr lang="en-US" sz="2000" dirty="0">
                <a:solidFill>
                  <a:srgbClr val="FFFFFF"/>
                </a:solidFill>
              </a:rPr>
              <a:t> that class.</a:t>
            </a:r>
          </a:p>
        </p:txBody>
      </p:sp>
      <p:pic>
        <p:nvPicPr>
          <p:cNvPr id="15" name="Graphic 14">
            <a:extLst>
              <a:ext uri="{FF2B5EF4-FFF2-40B4-BE49-F238E27FC236}">
                <a16:creationId xmlns:a16="http://schemas.microsoft.com/office/drawing/2014/main" id="{8C6EB65E-9408-4F3A-8110-B54EB612D336}"/>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137626"/>
            <a:ext cx="333196" cy="333196"/>
          </a:xfrm>
          <a:prstGeom prst="rect">
            <a:avLst/>
          </a:prstGeom>
        </p:spPr>
      </p:pic>
      <p:cxnSp>
        <p:nvCxnSpPr>
          <p:cNvPr id="16" name="Connector: Elbow 15">
            <a:extLst>
              <a:ext uri="{FF2B5EF4-FFF2-40B4-BE49-F238E27FC236}">
                <a16:creationId xmlns:a16="http://schemas.microsoft.com/office/drawing/2014/main" id="{A493E9D3-31FD-41DE-B8EE-DDFC17E0E58F}"/>
              </a:ext>
              <a:ext uri="{C183D7F6-B498-43B3-948B-1728B52AA6E4}">
                <adec:decorative xmlns:adec="http://schemas.microsoft.com/office/drawing/2017/decorative" val="1"/>
              </a:ext>
            </a:extLst>
          </p:cNvPr>
          <p:cNvCxnSpPr>
            <a:cxnSpLocks/>
            <a:stCxn id="13" idx="1"/>
          </p:cNvCxnSpPr>
          <p:nvPr/>
        </p:nvCxnSpPr>
        <p:spPr>
          <a:xfrm rot="10800000">
            <a:off x="1187262" y="2569925"/>
            <a:ext cx="383031" cy="527055"/>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773A7AD-7D32-4EFC-9A7D-8C4D47B62FF0}"/>
              </a:ext>
            </a:extLst>
          </p:cNvPr>
          <p:cNvSpPr txBox="1"/>
          <p:nvPr/>
        </p:nvSpPr>
        <p:spPr>
          <a:xfrm>
            <a:off x="1570292" y="3658902"/>
            <a:ext cx="54864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Instantiation creates an </a:t>
            </a:r>
            <a:r>
              <a:rPr lang="en-US" sz="2000" b="1" dirty="0">
                <a:solidFill>
                  <a:schemeClr val="accent4">
                    <a:lumMod val="60000"/>
                    <a:lumOff val="40000"/>
                  </a:schemeClr>
                </a:solidFill>
              </a:rPr>
              <a:t>instance</a:t>
            </a:r>
            <a:r>
              <a:rPr lang="en-US" sz="2000" dirty="0">
                <a:solidFill>
                  <a:srgbClr val="FFFFFF"/>
                </a:solidFill>
              </a:rPr>
              <a:t> of the class, a copy of the data and functionality.</a:t>
            </a:r>
          </a:p>
        </p:txBody>
      </p:sp>
      <p:cxnSp>
        <p:nvCxnSpPr>
          <p:cNvPr id="18" name="Connector: Elbow 17">
            <a:extLst>
              <a:ext uri="{FF2B5EF4-FFF2-40B4-BE49-F238E27FC236}">
                <a16:creationId xmlns:a16="http://schemas.microsoft.com/office/drawing/2014/main" id="{FF291C37-A7F6-4401-B806-12E35BAB5BEC}"/>
              </a:ext>
              <a:ext uri="{C183D7F6-B498-43B3-948B-1728B52AA6E4}">
                <adec:decorative xmlns:adec="http://schemas.microsoft.com/office/drawing/2017/decorative" val="1"/>
              </a:ext>
            </a:extLst>
          </p:cNvPr>
          <p:cNvCxnSpPr>
            <a:cxnSpLocks/>
            <a:stCxn id="17" idx="1"/>
          </p:cNvCxnSpPr>
          <p:nvPr/>
        </p:nvCxnSpPr>
        <p:spPr>
          <a:xfrm rot="10800000">
            <a:off x="1187268" y="2872521"/>
            <a:ext cx="383025" cy="1140325"/>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0C81D43-0943-45D4-A197-F2B5DB097C9F}"/>
              </a:ext>
            </a:extLst>
          </p:cNvPr>
          <p:cNvSpPr txBox="1"/>
          <p:nvPr/>
        </p:nvSpPr>
        <p:spPr>
          <a:xfrm>
            <a:off x="1570292" y="4574767"/>
            <a:ext cx="5618857"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You can create as many instances as you want, and never have to redefine the class again.</a:t>
            </a:r>
          </a:p>
        </p:txBody>
      </p:sp>
      <p:cxnSp>
        <p:nvCxnSpPr>
          <p:cNvPr id="25" name="Connector: Elbow 24">
            <a:extLst>
              <a:ext uri="{FF2B5EF4-FFF2-40B4-BE49-F238E27FC236}">
                <a16:creationId xmlns:a16="http://schemas.microsoft.com/office/drawing/2014/main" id="{2ED5D435-45B7-4B4D-A172-38B0D8B26BF8}"/>
              </a:ext>
              <a:ext uri="{C183D7F6-B498-43B3-948B-1728B52AA6E4}">
                <adec:decorative xmlns:adec="http://schemas.microsoft.com/office/drawing/2017/decorative" val="1"/>
              </a:ext>
            </a:extLst>
          </p:cNvPr>
          <p:cNvCxnSpPr>
            <a:cxnSpLocks/>
            <a:stCxn id="19" idx="1"/>
          </p:cNvCxnSpPr>
          <p:nvPr/>
        </p:nvCxnSpPr>
        <p:spPr>
          <a:xfrm rot="10800000">
            <a:off x="1187262" y="4012846"/>
            <a:ext cx="383031" cy="915864"/>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DA43A8E-AE4E-4BFE-AD59-6314EAEC2596}"/>
              </a:ext>
            </a:extLst>
          </p:cNvPr>
          <p:cNvSpPr/>
          <p:nvPr/>
        </p:nvSpPr>
        <p:spPr>
          <a:xfrm>
            <a:off x="7539293" y="0"/>
            <a:ext cx="4652707" cy="6857999"/>
          </a:xfrm>
          <a:prstGeom prst="rect">
            <a:avLst/>
          </a:prstGeom>
          <a:solidFill>
            <a:schemeClr val="bg1"/>
          </a:solidFill>
        </p:spPr>
        <p:txBody>
          <a:bodyPr wrap="square">
            <a:noAutofit/>
          </a:bodyPr>
          <a:lstStyle/>
          <a:p>
            <a:pPr defTabSz="457200"/>
            <a:endParaRPr lang="en-US" sz="1600" dirty="0">
              <a:solidFill>
                <a:srgbClr val="0000FF"/>
              </a:solidFill>
              <a:latin typeface="Consolas" panose="020B0609020204030204" pitchFamily="49" charset="0"/>
            </a:endParaRPr>
          </a:p>
          <a:p>
            <a:pPr defTabSz="457200"/>
            <a:endParaRPr lang="en-US" sz="1600" dirty="0">
              <a:solidFill>
                <a:srgbClr val="0000FF"/>
              </a:solidFill>
              <a:latin typeface="Consolas" panose="020B0609020204030204" pitchFamily="49" charset="0"/>
            </a:endParaRPr>
          </a:p>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Hero</a:t>
            </a:r>
          </a:p>
          <a:p>
            <a:pPr defTabSz="457200"/>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_name;</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_strength;</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_</a:t>
            </a:r>
            <a:r>
              <a:rPr lang="en-US" sz="1600" dirty="0" err="1">
                <a:solidFill>
                  <a:srgbClr val="000000"/>
                </a:solidFill>
                <a:latin typeface="Consolas" panose="020B0609020204030204" pitchFamily="49" charset="0"/>
              </a:rPr>
              <a:t>hitpoints</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_experience;</a:t>
            </a:r>
          </a:p>
          <a:p>
            <a:pPr defTabSz="457200"/>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	Hero(</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name</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chemeClr val="accent3">
                    <a:lumMod val="75000"/>
                  </a:schemeClr>
                </a:solidFill>
                <a:latin typeface="Consolas" panose="020B0609020204030204" pitchFamily="49" charset="0"/>
              </a:rPr>
              <a:t>str</a:t>
            </a:r>
            <a:r>
              <a:rPr lang="en-US" sz="1600" dirty="0">
                <a:solidFill>
                  <a:srgbClr val="000000"/>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chemeClr val="accent3">
                    <a:lumMod val="75000"/>
                  </a:schemeClr>
                </a:solidFill>
                <a:latin typeface="Consolas" panose="020B0609020204030204" pitchFamily="49" charset="0"/>
              </a:rPr>
              <a:t>hp</a:t>
            </a:r>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GetName</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GetStrength</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GetHitpoints</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TakeDamage</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amount</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GainExperience</a:t>
            </a:r>
            <a:r>
              <a:rPr lang="en-US" sz="1600" dirty="0">
                <a:solidFill>
                  <a:srgbClr val="000000"/>
                </a:solidFill>
                <a:latin typeface="Consolas" panose="020B0609020204030204" pitchFamily="49" charset="0"/>
              </a:rPr>
              <a:t>(</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chemeClr val="accent3">
                    <a:lumMod val="75000"/>
                  </a:schemeClr>
                </a:solidFill>
                <a:latin typeface="Consolas" panose="020B0609020204030204" pitchFamily="49" charset="0"/>
              </a:rPr>
              <a:t>exp</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PrintStats</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a:t>
            </a:r>
          </a:p>
          <a:p>
            <a:pPr defTabSz="457200"/>
            <a:endParaRPr lang="en-US" sz="1600" dirty="0">
              <a:solidFill>
                <a:srgbClr val="000000"/>
              </a:solidFill>
              <a:latin typeface="Consolas" panose="020B0609020204030204" pitchFamily="49" charset="0"/>
            </a:endParaRPr>
          </a:p>
          <a:p>
            <a:pPr defTabSz="457200"/>
            <a:endParaRPr lang="en-US" sz="1600" dirty="0">
              <a:solidFill>
                <a:srgbClr val="000000"/>
              </a:solidFill>
              <a:latin typeface="Consolas" panose="020B0609020204030204" pitchFamily="49" charset="0"/>
            </a:endParaRPr>
          </a:p>
          <a:p>
            <a:pPr defTabSz="457200"/>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57200"/>
            <a:r>
              <a:rPr lang="en-US" sz="1600" dirty="0">
                <a:solidFill>
                  <a:srgbClr val="000000"/>
                </a:solidFill>
                <a:latin typeface="Consolas" panose="020B0609020204030204" pitchFamily="49" charset="0"/>
              </a:rPr>
              <a:t>{</a:t>
            </a:r>
          </a:p>
          <a:p>
            <a:pPr defTabSz="457200"/>
            <a:r>
              <a:rPr lang="en-US" sz="1600" dirty="0">
                <a:solidFill>
                  <a:srgbClr val="2B91AF"/>
                </a:solidFill>
                <a:latin typeface="Consolas" panose="020B0609020204030204" pitchFamily="49" charset="0"/>
              </a:rPr>
              <a:t>	</a:t>
            </a:r>
            <a:r>
              <a:rPr lang="en-US" sz="1600" dirty="0">
                <a:solidFill>
                  <a:schemeClr val="accent3"/>
                </a:solidFill>
                <a:latin typeface="Consolas" panose="020B0609020204030204" pitchFamily="49" charset="0"/>
              </a:rPr>
              <a:t>Hero</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ourHero</a:t>
            </a:r>
            <a:r>
              <a:rPr lang="en-US" sz="1600" dirty="0">
                <a:solidFill>
                  <a:srgbClr val="000000"/>
                </a:solidFill>
                <a:latin typeface="Consolas" panose="020B0609020204030204" pitchFamily="49" charset="0"/>
              </a:rPr>
              <a:t>(</a:t>
            </a:r>
            <a:r>
              <a:rPr lang="en-US" sz="1600" dirty="0">
                <a:solidFill>
                  <a:srgbClr val="A31515"/>
                </a:solidFill>
                <a:latin typeface="Consolas" panose="020B0609020204030204" pitchFamily="49" charset="0"/>
              </a:rPr>
              <a:t>"Thor"</a:t>
            </a:r>
            <a:r>
              <a:rPr lang="en-US" sz="1600" dirty="0">
                <a:solidFill>
                  <a:srgbClr val="000000"/>
                </a:solidFill>
                <a:latin typeface="Consolas" panose="020B0609020204030204" pitchFamily="49" charset="0"/>
              </a:rPr>
              <a:t>, 70, 500);</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ourHero.GainExperience</a:t>
            </a:r>
            <a:r>
              <a:rPr lang="en-US" sz="1600" dirty="0">
                <a:solidFill>
                  <a:srgbClr val="000000"/>
                </a:solidFill>
                <a:latin typeface="Consolas" panose="020B0609020204030204" pitchFamily="49" charset="0"/>
              </a:rPr>
              <a:t>(50);</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ourHero.PrintStats</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57200"/>
            <a:r>
              <a:rPr lang="en-US" sz="1600" dirty="0">
                <a:solidFill>
                  <a:srgbClr val="000000"/>
                </a:solidFill>
                <a:latin typeface="Consolas" panose="020B0609020204030204" pitchFamily="49" charset="0"/>
              </a:rPr>
              <a:t>}</a:t>
            </a:r>
            <a:endParaRPr lang="en-US" sz="1600" dirty="0"/>
          </a:p>
        </p:txBody>
      </p:sp>
    </p:spTree>
    <p:custDataLst>
      <p:tags r:id="rId1"/>
    </p:custDataLst>
    <p:extLst>
      <p:ext uri="{BB962C8B-B14F-4D97-AF65-F5344CB8AC3E}">
        <p14:creationId xmlns:p14="http://schemas.microsoft.com/office/powerpoint/2010/main" val="341322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A Car Is a Complex Object</a:t>
            </a:r>
          </a:p>
        </p:txBody>
      </p:sp>
      <p:sp>
        <p:nvSpPr>
          <p:cNvPr id="21" name="TextBox 20">
            <a:extLst>
              <a:ext uri="{FF2B5EF4-FFF2-40B4-BE49-F238E27FC236}">
                <a16:creationId xmlns:a16="http://schemas.microsoft.com/office/drawing/2014/main" id="{336C32F7-4B23-47C8-805F-A7E87B75576A}"/>
              </a:ext>
            </a:extLst>
          </p:cNvPr>
          <p:cNvSpPr txBox="1"/>
          <p:nvPr/>
        </p:nvSpPr>
        <p:spPr>
          <a:xfrm>
            <a:off x="1055658" y="1600200"/>
            <a:ext cx="10355652" cy="830997"/>
          </a:xfrm>
          <a:prstGeom prst="rect">
            <a:avLst/>
          </a:prstGeom>
          <a:noFill/>
        </p:spPr>
        <p:txBody>
          <a:bodyPr wrap="square" rtlCol="0">
            <a:spAutoFit/>
          </a:bodyPr>
          <a:lstStyle/>
          <a:p>
            <a:pPr lvl="0">
              <a:buClr>
                <a:srgbClr val="69EEF0"/>
              </a:buClr>
              <a:buSzPct val="150000"/>
              <a:defRPr/>
            </a:pPr>
            <a:r>
              <a:rPr lang="en-US" sz="2400" dirty="0">
                <a:solidFill>
                  <a:srgbClr val="FFFFFF"/>
                </a:solidFill>
              </a:rPr>
              <a:t>A car contains a lot of </a:t>
            </a:r>
            <a:br>
              <a:rPr lang="en-US" sz="2400" dirty="0">
                <a:solidFill>
                  <a:srgbClr val="FFFFFF"/>
                </a:solidFill>
              </a:rPr>
            </a:br>
            <a:r>
              <a:rPr lang="en-US" sz="2400" dirty="0">
                <a:solidFill>
                  <a:srgbClr val="FFFFFF"/>
                </a:solidFill>
              </a:rPr>
              <a:t>separate parts:</a:t>
            </a:r>
          </a:p>
        </p:txBody>
      </p:sp>
      <p:pic>
        <p:nvPicPr>
          <p:cNvPr id="25" name="Graphic 24">
            <a:extLst>
              <a:ext uri="{FF2B5EF4-FFF2-40B4-BE49-F238E27FC236}">
                <a16:creationId xmlns:a16="http://schemas.microsoft.com/office/drawing/2014/main" id="{08C799DA-C312-4DC9-B639-0BB0294DC44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664434"/>
            <a:ext cx="333196" cy="333196"/>
          </a:xfrm>
          <a:prstGeom prst="rect">
            <a:avLst/>
          </a:prstGeom>
        </p:spPr>
      </p:pic>
      <p:pic>
        <p:nvPicPr>
          <p:cNvPr id="4" name="Picture 3" descr="A diagram of the inside of a car.">
            <a:extLst>
              <a:ext uri="{FF2B5EF4-FFF2-40B4-BE49-F238E27FC236}">
                <a16:creationId xmlns:a16="http://schemas.microsoft.com/office/drawing/2014/main" id="{D037514E-C2C8-4941-AE55-DDD13BC9AC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563" t="12081" r="9029" b="12059"/>
          <a:stretch/>
        </p:blipFill>
        <p:spPr>
          <a:xfrm>
            <a:off x="2632981" y="1415094"/>
            <a:ext cx="7474310" cy="5288110"/>
          </a:xfrm>
          <a:prstGeom prst="rect">
            <a:avLst/>
          </a:prstGeom>
          <a:effectLst>
            <a:outerShdw blurRad="50800" dist="38100" dir="2700000" algn="tl" rotWithShape="0">
              <a:prstClr val="black">
                <a:alpha val="40000"/>
              </a:prstClr>
            </a:outerShdw>
          </a:effectLst>
        </p:spPr>
      </p:pic>
      <p:sp>
        <p:nvSpPr>
          <p:cNvPr id="28" name="Freeform 11">
            <a:extLst>
              <a:ext uri="{FF2B5EF4-FFF2-40B4-BE49-F238E27FC236}">
                <a16:creationId xmlns:a16="http://schemas.microsoft.com/office/drawing/2014/main" id="{BBA19A64-D72D-4A2E-A406-DD7DE4A4DE24}"/>
              </a:ext>
              <a:ext uri="{C183D7F6-B498-43B3-948B-1728B52AA6E4}">
                <adec:decorative xmlns:adec="http://schemas.microsoft.com/office/drawing/2017/decorative" val="1"/>
              </a:ext>
            </a:extLst>
          </p:cNvPr>
          <p:cNvSpPr/>
          <p:nvPr/>
        </p:nvSpPr>
        <p:spPr>
          <a:xfrm flipH="1">
            <a:off x="3279390" y="3911600"/>
            <a:ext cx="780640" cy="569913"/>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3" name="Rectangle 32">
            <a:extLst>
              <a:ext uri="{FF2B5EF4-FFF2-40B4-BE49-F238E27FC236}">
                <a16:creationId xmlns:a16="http://schemas.microsoft.com/office/drawing/2014/main" id="{AA725EFA-B78A-4380-B165-5BCD61A9BC53}"/>
              </a:ext>
              <a:ext uri="{C183D7F6-B498-43B3-948B-1728B52AA6E4}">
                <adec:decorative xmlns:adec="http://schemas.microsoft.com/office/drawing/2017/decorative" val="0"/>
              </a:ext>
            </a:extLst>
          </p:cNvPr>
          <p:cNvSpPr/>
          <p:nvPr/>
        </p:nvSpPr>
        <p:spPr>
          <a:xfrm>
            <a:off x="2182111" y="3725895"/>
            <a:ext cx="1097280" cy="369332"/>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0480" rIns="30480" rtlCol="0" anchor="ctr">
            <a:spAutoFit/>
          </a:bodyPr>
          <a:lstStyle/>
          <a:p>
            <a:pPr algn="ctr"/>
            <a:r>
              <a:rPr lang="en-US" dirty="0">
                <a:solidFill>
                  <a:schemeClr val="tx1"/>
                </a:solidFill>
                <a:cs typeface="Calibri" panose="020F0502020204030204" pitchFamily="34" charset="0"/>
              </a:rPr>
              <a:t>Engine</a:t>
            </a:r>
          </a:p>
        </p:txBody>
      </p:sp>
      <p:sp>
        <p:nvSpPr>
          <p:cNvPr id="34" name="Freeform 11">
            <a:extLst>
              <a:ext uri="{FF2B5EF4-FFF2-40B4-BE49-F238E27FC236}">
                <a16:creationId xmlns:a16="http://schemas.microsoft.com/office/drawing/2014/main" id="{A6C507D9-7EAC-4D28-AE40-B333C595D0B4}"/>
              </a:ext>
              <a:ext uri="{C183D7F6-B498-43B3-948B-1728B52AA6E4}">
                <adec:decorative xmlns:adec="http://schemas.microsoft.com/office/drawing/2017/decorative" val="1"/>
              </a:ext>
            </a:extLst>
          </p:cNvPr>
          <p:cNvSpPr/>
          <p:nvPr/>
        </p:nvSpPr>
        <p:spPr>
          <a:xfrm>
            <a:off x="6096000" y="5914156"/>
            <a:ext cx="626629" cy="194534"/>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35" name="Rectangle 34">
            <a:extLst>
              <a:ext uri="{FF2B5EF4-FFF2-40B4-BE49-F238E27FC236}">
                <a16:creationId xmlns:a16="http://schemas.microsoft.com/office/drawing/2014/main" id="{EF50D59E-2ABD-4DAC-8DE5-A4169724C6B3}"/>
              </a:ext>
              <a:ext uri="{C183D7F6-B498-43B3-948B-1728B52AA6E4}">
                <adec:decorative xmlns:adec="http://schemas.microsoft.com/office/drawing/2017/decorative" val="0"/>
              </a:ext>
            </a:extLst>
          </p:cNvPr>
          <p:cNvSpPr/>
          <p:nvPr/>
        </p:nvSpPr>
        <p:spPr>
          <a:xfrm>
            <a:off x="6643434" y="5739357"/>
            <a:ext cx="1097280" cy="369332"/>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0480" rIns="30480" rtlCol="0" anchor="ctr">
            <a:spAutoFit/>
          </a:bodyPr>
          <a:lstStyle/>
          <a:p>
            <a:pPr algn="ctr"/>
            <a:r>
              <a:rPr lang="en-US" dirty="0">
                <a:solidFill>
                  <a:schemeClr val="tx1"/>
                </a:solidFill>
                <a:cs typeface="Calibri" panose="020F0502020204030204" pitchFamily="34" charset="0"/>
              </a:rPr>
              <a:t>Wheels</a:t>
            </a:r>
          </a:p>
        </p:txBody>
      </p:sp>
      <p:sp>
        <p:nvSpPr>
          <p:cNvPr id="39" name="Freeform 11">
            <a:extLst>
              <a:ext uri="{FF2B5EF4-FFF2-40B4-BE49-F238E27FC236}">
                <a16:creationId xmlns:a16="http://schemas.microsoft.com/office/drawing/2014/main" id="{D0442821-27B6-4584-BD49-7C38D7FAA761}"/>
              </a:ext>
              <a:ext uri="{C183D7F6-B498-43B3-948B-1728B52AA6E4}">
                <adec:decorative xmlns:adec="http://schemas.microsoft.com/office/drawing/2017/decorative" val="1"/>
              </a:ext>
            </a:extLst>
          </p:cNvPr>
          <p:cNvSpPr/>
          <p:nvPr/>
        </p:nvSpPr>
        <p:spPr>
          <a:xfrm>
            <a:off x="8840870" y="4159778"/>
            <a:ext cx="717781" cy="194534"/>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0" name="Rectangle 39">
            <a:extLst>
              <a:ext uri="{FF2B5EF4-FFF2-40B4-BE49-F238E27FC236}">
                <a16:creationId xmlns:a16="http://schemas.microsoft.com/office/drawing/2014/main" id="{71565C2F-1ED6-47E9-81EA-C4CD8EEC808E}"/>
              </a:ext>
              <a:ext uri="{C183D7F6-B498-43B3-948B-1728B52AA6E4}">
                <adec:decorative xmlns:adec="http://schemas.microsoft.com/office/drawing/2017/decorative" val="0"/>
              </a:ext>
            </a:extLst>
          </p:cNvPr>
          <p:cNvSpPr/>
          <p:nvPr/>
        </p:nvSpPr>
        <p:spPr>
          <a:xfrm>
            <a:off x="9558651" y="3984979"/>
            <a:ext cx="1097280" cy="369332"/>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0480" rIns="30480" rtlCol="0" anchor="ctr">
            <a:spAutoFit/>
          </a:bodyPr>
          <a:lstStyle/>
          <a:p>
            <a:pPr algn="ctr"/>
            <a:r>
              <a:rPr lang="en-US" dirty="0">
                <a:solidFill>
                  <a:schemeClr val="tx1"/>
                </a:solidFill>
                <a:cs typeface="Calibri" panose="020F0502020204030204" pitchFamily="34" charset="0"/>
              </a:rPr>
              <a:t>Brakes</a:t>
            </a:r>
          </a:p>
        </p:txBody>
      </p:sp>
      <p:sp>
        <p:nvSpPr>
          <p:cNvPr id="41" name="Freeform 11">
            <a:extLst>
              <a:ext uri="{FF2B5EF4-FFF2-40B4-BE49-F238E27FC236}">
                <a16:creationId xmlns:a16="http://schemas.microsoft.com/office/drawing/2014/main" id="{A722A9B7-1DE0-4C5E-9295-A99934E3B2A4}"/>
              </a:ext>
              <a:ext uri="{C183D7F6-B498-43B3-948B-1728B52AA6E4}">
                <adec:decorative xmlns:adec="http://schemas.microsoft.com/office/drawing/2017/decorative" val="1"/>
              </a:ext>
            </a:extLst>
          </p:cNvPr>
          <p:cNvSpPr/>
          <p:nvPr/>
        </p:nvSpPr>
        <p:spPr>
          <a:xfrm>
            <a:off x="9133989" y="2365959"/>
            <a:ext cx="717781" cy="194534"/>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2" name="Rectangle 41">
            <a:extLst>
              <a:ext uri="{FF2B5EF4-FFF2-40B4-BE49-F238E27FC236}">
                <a16:creationId xmlns:a16="http://schemas.microsoft.com/office/drawing/2014/main" id="{0B64B825-90A4-4ED8-9767-086A0D5FEBBE}"/>
              </a:ext>
              <a:ext uri="{C183D7F6-B498-43B3-948B-1728B52AA6E4}">
                <adec:decorative xmlns:adec="http://schemas.microsoft.com/office/drawing/2017/decorative" val="0"/>
              </a:ext>
            </a:extLst>
          </p:cNvPr>
          <p:cNvSpPr/>
          <p:nvPr/>
        </p:nvSpPr>
        <p:spPr>
          <a:xfrm>
            <a:off x="9851770" y="2191160"/>
            <a:ext cx="1188720" cy="369332"/>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0480" rIns="30480" rtlCol="0" anchor="ctr">
            <a:spAutoFit/>
          </a:bodyPr>
          <a:lstStyle/>
          <a:p>
            <a:pPr algn="ctr"/>
            <a:r>
              <a:rPr lang="en-US" dirty="0">
                <a:solidFill>
                  <a:schemeClr val="tx1"/>
                </a:solidFill>
                <a:cs typeface="Calibri" panose="020F0502020204030204" pitchFamily="34" charset="0"/>
              </a:rPr>
              <a:t>Windows</a:t>
            </a:r>
          </a:p>
        </p:txBody>
      </p:sp>
      <p:sp>
        <p:nvSpPr>
          <p:cNvPr id="43" name="Freeform 11">
            <a:extLst>
              <a:ext uri="{FF2B5EF4-FFF2-40B4-BE49-F238E27FC236}">
                <a16:creationId xmlns:a16="http://schemas.microsoft.com/office/drawing/2014/main" id="{4A9D2BE9-B792-4001-BEA4-8CA4E40AD3BD}"/>
              </a:ext>
              <a:ext uri="{C183D7F6-B498-43B3-948B-1728B52AA6E4}">
                <adec:decorative xmlns:adec="http://schemas.microsoft.com/office/drawing/2017/decorative" val="1"/>
              </a:ext>
            </a:extLst>
          </p:cNvPr>
          <p:cNvSpPr/>
          <p:nvPr/>
        </p:nvSpPr>
        <p:spPr>
          <a:xfrm flipV="1">
            <a:off x="7659020" y="4354311"/>
            <a:ext cx="717781" cy="1000756"/>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4" name="Rectangle 43">
            <a:extLst>
              <a:ext uri="{FF2B5EF4-FFF2-40B4-BE49-F238E27FC236}">
                <a16:creationId xmlns:a16="http://schemas.microsoft.com/office/drawing/2014/main" id="{696DB125-0BFC-43FE-9B8D-E08E935BECED}"/>
              </a:ext>
              <a:ext uri="{C183D7F6-B498-43B3-948B-1728B52AA6E4}">
                <adec:decorative xmlns:adec="http://schemas.microsoft.com/office/drawing/2017/decorative" val="0"/>
              </a:ext>
            </a:extLst>
          </p:cNvPr>
          <p:cNvSpPr/>
          <p:nvPr/>
        </p:nvSpPr>
        <p:spPr>
          <a:xfrm>
            <a:off x="8376801" y="5031901"/>
            <a:ext cx="1280160" cy="646331"/>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0480" rIns="30480" rtlCol="0" anchor="ctr">
            <a:spAutoFit/>
          </a:bodyPr>
          <a:lstStyle/>
          <a:p>
            <a:pPr algn="ctr"/>
            <a:r>
              <a:rPr lang="en-US" dirty="0">
                <a:solidFill>
                  <a:schemeClr val="tx1"/>
                </a:solidFill>
                <a:cs typeface="Calibri" panose="020F0502020204030204" pitchFamily="34" charset="0"/>
              </a:rPr>
              <a:t>Doors and locks</a:t>
            </a:r>
          </a:p>
        </p:txBody>
      </p:sp>
      <p:sp>
        <p:nvSpPr>
          <p:cNvPr id="45" name="Freeform 11">
            <a:extLst>
              <a:ext uri="{FF2B5EF4-FFF2-40B4-BE49-F238E27FC236}">
                <a16:creationId xmlns:a16="http://schemas.microsoft.com/office/drawing/2014/main" id="{E1F4EDFA-3731-4445-B00D-38115706BD18}"/>
              </a:ext>
              <a:ext uri="{C183D7F6-B498-43B3-948B-1728B52AA6E4}">
                <adec:decorative xmlns:adec="http://schemas.microsoft.com/office/drawing/2017/decorative" val="1"/>
              </a:ext>
            </a:extLst>
          </p:cNvPr>
          <p:cNvSpPr/>
          <p:nvPr/>
        </p:nvSpPr>
        <p:spPr>
          <a:xfrm flipH="1">
            <a:off x="4559550" y="2804577"/>
            <a:ext cx="829290" cy="830997"/>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6" name="Rectangle 45">
            <a:extLst>
              <a:ext uri="{FF2B5EF4-FFF2-40B4-BE49-F238E27FC236}">
                <a16:creationId xmlns:a16="http://schemas.microsoft.com/office/drawing/2014/main" id="{F7B56CCC-A555-4888-BB24-079725D98DEB}"/>
              </a:ext>
              <a:ext uri="{C183D7F6-B498-43B3-948B-1728B52AA6E4}">
                <adec:decorative xmlns:adec="http://schemas.microsoft.com/office/drawing/2017/decorative" val="0"/>
              </a:ext>
            </a:extLst>
          </p:cNvPr>
          <p:cNvSpPr/>
          <p:nvPr/>
        </p:nvSpPr>
        <p:spPr>
          <a:xfrm>
            <a:off x="3681701" y="2618872"/>
            <a:ext cx="914400" cy="369332"/>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0480" rIns="30480" rtlCol="0" anchor="ctr">
            <a:spAutoFit/>
          </a:bodyPr>
          <a:lstStyle/>
          <a:p>
            <a:pPr algn="ctr"/>
            <a:r>
              <a:rPr lang="en-US" dirty="0">
                <a:solidFill>
                  <a:schemeClr val="tx1"/>
                </a:solidFill>
                <a:cs typeface="Calibri" panose="020F0502020204030204" pitchFamily="34" charset="0"/>
              </a:rPr>
              <a:t>Radio</a:t>
            </a:r>
          </a:p>
        </p:txBody>
      </p:sp>
      <p:sp>
        <p:nvSpPr>
          <p:cNvPr id="47" name="Freeform 11">
            <a:extLst>
              <a:ext uri="{FF2B5EF4-FFF2-40B4-BE49-F238E27FC236}">
                <a16:creationId xmlns:a16="http://schemas.microsoft.com/office/drawing/2014/main" id="{D2C8DE75-7B90-4C96-A9FF-DB31C1652E87}"/>
              </a:ext>
              <a:ext uri="{C183D7F6-B498-43B3-948B-1728B52AA6E4}">
                <adec:decorative xmlns:adec="http://schemas.microsoft.com/office/drawing/2017/decorative" val="1"/>
              </a:ext>
            </a:extLst>
          </p:cNvPr>
          <p:cNvSpPr/>
          <p:nvPr/>
        </p:nvSpPr>
        <p:spPr>
          <a:xfrm flipH="1">
            <a:off x="5388839" y="2229327"/>
            <a:ext cx="1097280" cy="1406247"/>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a:extLst>
              <a:ext uri="{FF2B5EF4-FFF2-40B4-BE49-F238E27FC236}">
                <a16:creationId xmlns:a16="http://schemas.microsoft.com/office/drawing/2014/main" id="{FFDC8DDC-E3AE-4C4E-AC56-ED05FF5B246F}"/>
              </a:ext>
              <a:ext uri="{C183D7F6-B498-43B3-948B-1728B52AA6E4}">
                <adec:decorative xmlns:adec="http://schemas.microsoft.com/office/drawing/2017/decorative" val="0"/>
              </a:ext>
            </a:extLst>
          </p:cNvPr>
          <p:cNvSpPr/>
          <p:nvPr/>
        </p:nvSpPr>
        <p:spPr>
          <a:xfrm>
            <a:off x="4643336" y="2043622"/>
            <a:ext cx="822960" cy="369332"/>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chemeClr val="tx1"/>
                </a:solidFill>
                <a:cs typeface="Calibri" panose="020F0502020204030204" pitchFamily="34" charset="0"/>
              </a:rPr>
              <a:t>Horn</a:t>
            </a:r>
          </a:p>
        </p:txBody>
      </p:sp>
      <p:sp>
        <p:nvSpPr>
          <p:cNvPr id="49" name="Freeform 11">
            <a:extLst>
              <a:ext uri="{FF2B5EF4-FFF2-40B4-BE49-F238E27FC236}">
                <a16:creationId xmlns:a16="http://schemas.microsoft.com/office/drawing/2014/main" id="{E4BDB59F-1239-4B53-8F35-0A8D3BE9A490}"/>
              </a:ext>
              <a:ext uri="{C183D7F6-B498-43B3-948B-1728B52AA6E4}">
                <adec:decorative xmlns:adec="http://schemas.microsoft.com/office/drawing/2017/decorative" val="1"/>
              </a:ext>
            </a:extLst>
          </p:cNvPr>
          <p:cNvSpPr/>
          <p:nvPr/>
        </p:nvSpPr>
        <p:spPr>
          <a:xfrm flipH="1">
            <a:off x="7110393" y="1519995"/>
            <a:ext cx="1097280" cy="1406247"/>
          </a:xfrm>
          <a:custGeom>
            <a:avLst/>
            <a:gdLst>
              <a:gd name="connsiteX0" fmla="*/ 1371600 w 1371600"/>
              <a:gd name="connsiteY0" fmla="*/ 0 h 241300"/>
              <a:gd name="connsiteX1" fmla="*/ 577850 w 1371600"/>
              <a:gd name="connsiteY1" fmla="*/ 0 h 241300"/>
              <a:gd name="connsiteX2" fmla="*/ 0 w 1371600"/>
              <a:gd name="connsiteY2" fmla="*/ 241300 h 241300"/>
            </a:gdLst>
            <a:ahLst/>
            <a:cxnLst>
              <a:cxn ang="0">
                <a:pos x="connsiteX0" y="connsiteY0"/>
              </a:cxn>
              <a:cxn ang="0">
                <a:pos x="connsiteX1" y="connsiteY1"/>
              </a:cxn>
              <a:cxn ang="0">
                <a:pos x="connsiteX2" y="connsiteY2"/>
              </a:cxn>
            </a:cxnLst>
            <a:rect l="l" t="t" r="r" b="b"/>
            <a:pathLst>
              <a:path w="1371600" h="241300">
                <a:moveTo>
                  <a:pt x="1371600" y="0"/>
                </a:moveTo>
                <a:lnTo>
                  <a:pt x="577850" y="0"/>
                </a:lnTo>
                <a:lnTo>
                  <a:pt x="0" y="241300"/>
                </a:lnTo>
              </a:path>
            </a:pathLst>
          </a:custGeom>
          <a:noFill/>
          <a:ln w="38100" cap="sq">
            <a:solidFill>
              <a:schemeClr val="accent1"/>
            </a:solidFill>
            <a:headEnd type="none"/>
            <a:tailEnd type="ova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0" name="Rectangle 49">
            <a:extLst>
              <a:ext uri="{FF2B5EF4-FFF2-40B4-BE49-F238E27FC236}">
                <a16:creationId xmlns:a16="http://schemas.microsoft.com/office/drawing/2014/main" id="{267E9859-6095-4A00-B075-5A1B087A0407}"/>
              </a:ext>
              <a:ext uri="{C183D7F6-B498-43B3-948B-1728B52AA6E4}">
                <adec:decorative xmlns:adec="http://schemas.microsoft.com/office/drawing/2017/decorative" val="0"/>
              </a:ext>
            </a:extLst>
          </p:cNvPr>
          <p:cNvSpPr/>
          <p:nvPr/>
        </p:nvSpPr>
        <p:spPr>
          <a:xfrm>
            <a:off x="6311149" y="1334290"/>
            <a:ext cx="822960" cy="369332"/>
          </a:xfrm>
          <a:prstGeom prst="rect">
            <a:avLst/>
          </a:prstGeom>
          <a:solidFill>
            <a:srgbClr val="69EEF0"/>
          </a:solidFill>
          <a:ln>
            <a:solidFill>
              <a:schemeClr val="accent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0480" rIns="30480" rtlCol="0" anchor="ctr">
            <a:spAutoFit/>
          </a:bodyPr>
          <a:lstStyle/>
          <a:p>
            <a:pPr algn="ctr"/>
            <a:r>
              <a:rPr lang="en-US" dirty="0">
                <a:solidFill>
                  <a:schemeClr val="tx1"/>
                </a:solidFill>
                <a:cs typeface="Calibri" panose="020F0502020204030204" pitchFamily="34" charset="0"/>
              </a:rPr>
              <a:t>Seats</a:t>
            </a:r>
          </a:p>
        </p:txBody>
      </p:sp>
      <p:sp>
        <p:nvSpPr>
          <p:cNvPr id="51" name="Freeform: Shape 50">
            <a:extLst>
              <a:ext uri="{FF2B5EF4-FFF2-40B4-BE49-F238E27FC236}">
                <a16:creationId xmlns:a16="http://schemas.microsoft.com/office/drawing/2014/main" id="{6883EA3A-BEFB-4C96-9661-6F247915125B}"/>
              </a:ext>
            </a:extLst>
          </p:cNvPr>
          <p:cNvSpPr/>
          <p:nvPr/>
        </p:nvSpPr>
        <p:spPr>
          <a:xfrm>
            <a:off x="754004" y="5101063"/>
            <a:ext cx="2011680" cy="82296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18288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Collectively, </a:t>
            </a:r>
            <a:b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b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Calibri" panose="020F0502020204030204" pitchFamily="34" charset="0"/>
              </a:rPr>
              <a:t>it is one object.</a:t>
            </a:r>
          </a:p>
        </p:txBody>
      </p:sp>
      <p:sp>
        <p:nvSpPr>
          <p:cNvPr id="52" name="Freeform: Shape 51">
            <a:extLst>
              <a:ext uri="{FF2B5EF4-FFF2-40B4-BE49-F238E27FC236}">
                <a16:creationId xmlns:a16="http://schemas.microsoft.com/office/drawing/2014/main" id="{D0656DB6-C880-45CB-979A-2802FA65D2EA}"/>
              </a:ext>
            </a:extLst>
          </p:cNvPr>
          <p:cNvSpPr/>
          <p:nvPr/>
        </p:nvSpPr>
        <p:spPr>
          <a:xfrm>
            <a:off x="8204835" y="343830"/>
            <a:ext cx="3291840" cy="146304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228600" rtlCol="0" anchor="ctr" anchorCtr="0">
            <a:noAutofit/>
          </a:bodyPr>
          <a:lstStyle/>
          <a:p>
            <a:pPr lvl="0" algn="ctr">
              <a:defRPr/>
            </a:pPr>
            <a:r>
              <a:rPr lang="en-US" dirty="0">
                <a:solidFill>
                  <a:srgbClr val="000000"/>
                </a:solidFill>
                <a:cs typeface="Calibri" panose="020F0502020204030204" pitchFamily="34" charset="0"/>
              </a:rPr>
              <a:t>When we need to access some specific detail of the car, we can write some code to represent that operation.</a:t>
            </a:r>
          </a:p>
        </p:txBody>
      </p:sp>
    </p:spTree>
    <p:custDataLst>
      <p:tags r:id="rId1"/>
    </p:custDataLst>
    <p:extLst>
      <p:ext uri="{BB962C8B-B14F-4D97-AF65-F5344CB8AC3E}">
        <p14:creationId xmlns:p14="http://schemas.microsoft.com/office/powerpoint/2010/main" val="281391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Encapsulation Example</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600200"/>
            <a:ext cx="5837323" cy="11887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a:lnSpc>
                <a:spcPct val="100000"/>
              </a:lnSpc>
              <a:spcBef>
                <a:spcPts val="0"/>
              </a:spcBef>
              <a:buNone/>
            </a:pPr>
            <a:r>
              <a:rPr lang="en-US" sz="1600" dirty="0">
                <a:solidFill>
                  <a:srgbClr val="008000"/>
                </a:solidFill>
                <a:latin typeface="Consolas" panose="020B0609020204030204" pitchFamily="49" charset="0"/>
              </a:rPr>
              <a:t>// Data to describe aspects of a person</a:t>
            </a:r>
          </a:p>
          <a:p>
            <a:pPr marL="0" indent="0">
              <a:lnSpc>
                <a:spcPct val="100000"/>
              </a:lnSpc>
              <a:spcBef>
                <a:spcPts val="0"/>
              </a:spcBef>
              <a:buNone/>
            </a:pP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a:t>
            </a:r>
          </a:p>
          <a:p>
            <a:pPr marL="0" indent="0">
              <a:lnSpc>
                <a:spcPct val="100000"/>
              </a:lnSpc>
              <a:spcBef>
                <a:spcPts val="0"/>
              </a:spcBef>
              <a:buNone/>
            </a:pP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age;</a:t>
            </a:r>
          </a:p>
          <a:p>
            <a:pPr marL="0" indent="0">
              <a:lnSpc>
                <a:spcPct val="100000"/>
              </a:lnSpc>
              <a:spcBef>
                <a:spcPts val="0"/>
              </a:spcBef>
              <a:buNone/>
            </a:pPr>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salary;</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600200"/>
            <a:ext cx="100182" cy="11887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EEF01857-ECB7-4051-A439-698506896CB0}"/>
              </a:ext>
            </a:extLst>
          </p:cNvPr>
          <p:cNvSpPr/>
          <p:nvPr/>
        </p:nvSpPr>
        <p:spPr>
          <a:xfrm>
            <a:off x="709781" y="3154680"/>
            <a:ext cx="5837323" cy="30175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lnSpc>
                <a:spcPct val="100000"/>
              </a:lnSpc>
              <a:spcBef>
                <a:spcPts val="0"/>
              </a:spcBef>
              <a:buNone/>
            </a:pPr>
            <a:r>
              <a:rPr lang="en-US" sz="1600" dirty="0">
                <a:solidFill>
                  <a:srgbClr val="008000"/>
                </a:solidFill>
                <a:latin typeface="Consolas" panose="020B0609020204030204" pitchFamily="49" charset="0"/>
              </a:rPr>
              <a:t>// Function to print out that data</a:t>
            </a:r>
          </a:p>
          <a:p>
            <a:pPr marL="0" indent="0" defTabSz="457200">
              <a:lnSpc>
                <a:spcPct val="100000"/>
              </a:lnSpc>
              <a:spcBef>
                <a:spcPts val="0"/>
              </a:spcBef>
              <a:buNone/>
            </a:pP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PrintPerson</a:t>
            </a:r>
            <a:r>
              <a:rPr lang="en-US" sz="1600" dirty="0">
                <a:solidFill>
                  <a:srgbClr val="000000"/>
                </a:solidFill>
                <a:latin typeface="Consolas" panose="020B0609020204030204" pitchFamily="49" charset="0"/>
              </a:rPr>
              <a:t>(</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age</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 </a:t>
            </a:r>
            <a:r>
              <a:rPr lang="en-US" sz="1600" dirty="0">
                <a:solidFill>
                  <a:srgbClr val="0000FF"/>
                </a:solidFill>
                <a:latin typeface="Consolas" panose="020B0609020204030204" pitchFamily="49" charset="0"/>
              </a:rPr>
              <a:t>float</a:t>
            </a:r>
            <a:r>
              <a:rPr lang="en-US" sz="1600" dirty="0">
                <a:solidFill>
                  <a:srgbClr val="808080"/>
                </a:solidFill>
                <a:latin typeface="Consolas" panose="020B0609020204030204" pitchFamily="49" charset="0"/>
              </a:rPr>
              <a:t> </a:t>
            </a:r>
            <a:r>
              <a:rPr lang="en-US" sz="1600" dirty="0" err="1">
                <a:solidFill>
                  <a:schemeClr val="accent3"/>
                </a:solidFill>
                <a:latin typeface="Consolas" panose="020B0609020204030204" pitchFamily="49" charset="0"/>
              </a:rPr>
              <a:t>sal</a:t>
            </a:r>
            <a:r>
              <a:rPr lang="en-US" sz="1600" dirty="0">
                <a:solidFill>
                  <a:srgbClr val="000000"/>
                </a:solidFill>
                <a:latin typeface="Consolas" panose="020B0609020204030204" pitchFamily="49" charset="0"/>
              </a:rPr>
              <a:t>,</a:t>
            </a:r>
            <a:r>
              <a:rPr lang="en-US" sz="1600" dirty="0">
                <a:solidFill>
                  <a:srgbClr val="808080"/>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name</a:t>
            </a:r>
            <a:r>
              <a:rPr lang="en-US" sz="1600" dirty="0">
                <a:solidFill>
                  <a:srgbClr val="000000"/>
                </a:solidFill>
                <a:latin typeface="Consolas" panose="020B0609020204030204" pitchFamily="49" charset="0"/>
              </a:rPr>
              <a:t>)</a:t>
            </a:r>
          </a:p>
          <a:p>
            <a:pPr marL="0" indent="0" defTabSz="457200">
              <a:lnSpc>
                <a:spcPct val="100000"/>
              </a:lnSpc>
              <a:spcBef>
                <a:spcPts val="0"/>
              </a:spcBef>
              <a:buNone/>
            </a:pPr>
            <a:r>
              <a:rPr lang="en-US" sz="1600" dirty="0">
                <a:solidFill>
                  <a:srgbClr val="000000"/>
                </a:solidFill>
                <a:latin typeface="Consolas" panose="020B0609020204030204" pitchFamily="49" charset="0"/>
              </a:rPr>
              <a:t>{</a:t>
            </a:r>
          </a:p>
          <a:p>
            <a:pPr marL="0" indent="0" defTabSz="457200">
              <a:lnSpc>
                <a:spcPct val="100000"/>
              </a:lnSpc>
              <a:spcBef>
                <a:spcPts val="0"/>
              </a:spcBef>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"Name: "</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name</a:t>
            </a:r>
            <a:r>
              <a:rPr lang="en-US" sz="1600" dirty="0">
                <a:solidFill>
                  <a:srgbClr val="A31515"/>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808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"Salary: "</a:t>
            </a:r>
            <a:r>
              <a:rPr lang="en-US" sz="1600" dirty="0">
                <a:solidFill>
                  <a:srgbClr val="000000"/>
                </a:solidFill>
                <a:latin typeface="Consolas" panose="020B0609020204030204" pitchFamily="49" charset="0"/>
              </a:rPr>
              <a:t> </a:t>
            </a:r>
            <a:r>
              <a:rPr lang="en-US" sz="1600" dirty="0" err="1">
                <a:solidFill>
                  <a:schemeClr val="accent3"/>
                </a:solidFill>
                <a:latin typeface="Consolas" panose="020B0609020204030204" pitchFamily="49" charset="0"/>
              </a:rPr>
              <a:t>sal</a:t>
            </a:r>
            <a:r>
              <a:rPr lang="en-US" sz="1600" dirty="0">
                <a:solidFill>
                  <a:srgbClr val="80808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808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	if</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age</a:t>
            </a:r>
            <a:r>
              <a:rPr lang="en-US" sz="1600" dirty="0">
                <a:solidFill>
                  <a:srgbClr val="000000"/>
                </a:solidFill>
                <a:latin typeface="Consolas" panose="020B0609020204030204" pitchFamily="49" charset="0"/>
              </a:rPr>
              <a:t> &lt; 18)</a:t>
            </a:r>
          </a:p>
          <a:p>
            <a:pPr marL="0" indent="0" defTabSz="457200">
              <a:lnSpc>
                <a:spcPct val="100000"/>
              </a:lnSpc>
              <a:spcBef>
                <a:spcPts val="0"/>
              </a:spcBef>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"Minor"</a:t>
            </a:r>
            <a:r>
              <a:rPr lang="en-US" sz="1600" dirty="0">
                <a:solidFill>
                  <a:srgbClr val="000000"/>
                </a:solidFill>
                <a:latin typeface="Consolas" panose="020B0609020204030204" pitchFamily="49" charset="0"/>
              </a:rPr>
              <a:t>;</a:t>
            </a:r>
          </a:p>
          <a:p>
            <a:pPr marL="0" indent="0" defTabSz="457200">
              <a:lnSpc>
                <a:spcPct val="100000"/>
              </a:lnSpc>
              <a:spcBef>
                <a:spcPts val="0"/>
              </a:spcBef>
              <a:buNone/>
            </a:pPr>
            <a:r>
              <a:rPr lang="en-US" sz="1600" dirty="0">
                <a:solidFill>
                  <a:srgbClr val="0000FF"/>
                </a:solidFill>
                <a:latin typeface="Consolas" panose="020B0609020204030204" pitchFamily="49" charset="0"/>
              </a:rPr>
              <a:t>	else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if</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age</a:t>
            </a:r>
            <a:r>
              <a:rPr lang="en-US" sz="1600" dirty="0">
                <a:solidFill>
                  <a:srgbClr val="000000"/>
                </a:solidFill>
                <a:latin typeface="Consolas" panose="020B0609020204030204" pitchFamily="49" charset="0"/>
              </a:rPr>
              <a:t> &lt; 25)</a:t>
            </a:r>
          </a:p>
          <a:p>
            <a:pPr marL="0" indent="0" defTabSz="457200">
              <a:lnSpc>
                <a:spcPct val="100000"/>
              </a:lnSpc>
              <a:spcBef>
                <a:spcPts val="0"/>
              </a:spcBef>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"Young adult"</a:t>
            </a:r>
            <a:r>
              <a:rPr lang="en-US" sz="1600" dirty="0">
                <a:solidFill>
                  <a:srgbClr val="000000"/>
                </a:solidFill>
                <a:latin typeface="Consolas" panose="020B0609020204030204" pitchFamily="49" charset="0"/>
              </a:rPr>
              <a:t>;</a:t>
            </a:r>
          </a:p>
          <a:p>
            <a:pPr marL="0" indent="0" defTabSz="457200">
              <a:lnSpc>
                <a:spcPct val="100000"/>
              </a:lnSpc>
              <a:spcBef>
                <a:spcPts val="0"/>
              </a:spcBef>
              <a:buNone/>
            </a:pPr>
            <a:r>
              <a:rPr lang="en-US" sz="1600" dirty="0">
                <a:solidFill>
                  <a:srgbClr val="0000FF"/>
                </a:solidFill>
                <a:latin typeface="Consolas" panose="020B0609020204030204" pitchFamily="49" charset="0"/>
              </a:rPr>
              <a:t>	else</a:t>
            </a:r>
            <a:endParaRPr lang="en-US" sz="1600" dirty="0">
              <a:solidFill>
                <a:srgbClr val="000000"/>
              </a:solidFill>
              <a:latin typeface="Consolas" panose="020B0609020204030204" pitchFamily="49" charset="0"/>
            </a:endParaRPr>
          </a:p>
          <a:p>
            <a:pPr marL="0" indent="0" defTabSz="457200">
              <a:lnSpc>
                <a:spcPct val="100000"/>
              </a:lnSpc>
              <a:spcBef>
                <a:spcPts val="0"/>
              </a:spcBef>
              <a:buNone/>
            </a:pP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"Age is just a number..."</a:t>
            </a:r>
            <a:r>
              <a:rPr lang="en-US" sz="1600" dirty="0">
                <a:solidFill>
                  <a:srgbClr val="000000"/>
                </a:solidFill>
                <a:latin typeface="Consolas" panose="020B0609020204030204" pitchFamily="49" charset="0"/>
              </a:rPr>
              <a:t>;</a:t>
            </a:r>
          </a:p>
          <a:p>
            <a:pPr marL="0" indent="0" defTabSz="457200">
              <a:lnSpc>
                <a:spcPct val="100000"/>
              </a:lnSpc>
              <a:spcBef>
                <a:spcPts val="0"/>
              </a:spcBef>
              <a:buNone/>
            </a:pPr>
            <a:r>
              <a:rPr lang="en-US" sz="1600" dirty="0">
                <a:solidFill>
                  <a:srgbClr val="000000"/>
                </a:solidFill>
                <a:latin typeface="Consolas" panose="020B0609020204030204" pitchFamily="49" charset="0"/>
              </a:rPr>
              <a:t>}</a:t>
            </a:r>
          </a:p>
        </p:txBody>
      </p:sp>
      <p:sp>
        <p:nvSpPr>
          <p:cNvPr id="12" name="Rectangle 11">
            <a:extLst>
              <a:ext uri="{FF2B5EF4-FFF2-40B4-BE49-F238E27FC236}">
                <a16:creationId xmlns:a16="http://schemas.microsoft.com/office/drawing/2014/main" id="{EE77746A-3473-4399-9584-402954E7BB37}"/>
              </a:ext>
              <a:ext uri="{C183D7F6-B498-43B3-948B-1728B52AA6E4}">
                <adec:decorative xmlns:adec="http://schemas.microsoft.com/office/drawing/2017/decorative" val="1"/>
              </a:ext>
            </a:extLst>
          </p:cNvPr>
          <p:cNvSpPr/>
          <p:nvPr/>
        </p:nvSpPr>
        <p:spPr>
          <a:xfrm>
            <a:off x="609600" y="3154680"/>
            <a:ext cx="100182" cy="30175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7" name="Rectangle 6">
            <a:extLst>
              <a:ext uri="{FF2B5EF4-FFF2-40B4-BE49-F238E27FC236}">
                <a16:creationId xmlns:a16="http://schemas.microsoft.com/office/drawing/2014/main" id="{C4B7928D-F9E0-43C2-9942-B24100CC88D9}"/>
              </a:ext>
            </a:extLst>
          </p:cNvPr>
          <p:cNvSpPr/>
          <p:nvPr/>
        </p:nvSpPr>
        <p:spPr>
          <a:xfrm>
            <a:off x="7854293" y="1600200"/>
            <a:ext cx="2811061" cy="24688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Person</a:t>
            </a:r>
          </a:p>
          <a:p>
            <a:pPr defTabSz="457200"/>
            <a:r>
              <a:rPr lang="en-US" sz="1600" dirty="0">
                <a:solidFill>
                  <a:srgbClr val="000000"/>
                </a:solidFill>
                <a:latin typeface="Consolas" panose="020B0609020204030204" pitchFamily="49" charset="0"/>
              </a:rPr>
              <a:t>{</a:t>
            </a:r>
          </a:p>
          <a:p>
            <a:pPr defTabSz="457200"/>
            <a:r>
              <a:rPr lang="en-US" sz="1600" dirty="0">
                <a:solidFill>
                  <a:srgbClr val="008000"/>
                </a:solidFill>
                <a:latin typeface="Consolas" panose="020B0609020204030204" pitchFamily="49" charset="0"/>
              </a:rPr>
              <a:t>	</a:t>
            </a:r>
            <a:r>
              <a:rPr lang="en-US" sz="1600" dirty="0">
                <a:solidFill>
                  <a:schemeClr val="accent3"/>
                </a:solidFill>
                <a:latin typeface="Consolas" panose="020B0609020204030204" pitchFamily="49" charset="0"/>
              </a:rPr>
              <a:t>string</a:t>
            </a:r>
            <a:r>
              <a:rPr lang="en-US" sz="1600" dirty="0">
                <a:solidFill>
                  <a:srgbClr val="000000"/>
                </a:solidFill>
                <a:latin typeface="Consolas" panose="020B0609020204030204" pitchFamily="49" charset="0"/>
              </a:rPr>
              <a:t> name;</a:t>
            </a:r>
          </a:p>
          <a:p>
            <a:pPr defTabSz="457200"/>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age;</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salary;</a:t>
            </a:r>
          </a:p>
          <a:p>
            <a:pPr defTabSz="457200"/>
            <a:endParaRPr lang="en-US" sz="1600" dirty="0">
              <a:solidFill>
                <a:srgbClr val="000000"/>
              </a:solidFill>
              <a:latin typeface="Consolas" panose="020B0609020204030204" pitchFamily="49" charset="0"/>
            </a:endParaRPr>
          </a:p>
          <a:p>
            <a:pPr defTabSz="457200"/>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void</a:t>
            </a:r>
            <a:r>
              <a:rPr lang="en-US" sz="1600" dirty="0">
                <a:solidFill>
                  <a:srgbClr val="000000"/>
                </a:solidFill>
                <a:latin typeface="Consolas" panose="020B0609020204030204" pitchFamily="49" charset="0"/>
              </a:rPr>
              <a:t> Print();</a:t>
            </a:r>
          </a:p>
          <a:p>
            <a:pPr defTabSz="457200"/>
            <a:r>
              <a:rPr lang="en-US" sz="1600" dirty="0">
                <a:solidFill>
                  <a:srgbClr val="000000"/>
                </a:solidFill>
                <a:latin typeface="Consolas" panose="020B0609020204030204" pitchFamily="49" charset="0"/>
              </a:rPr>
              <a:t>};</a:t>
            </a:r>
          </a:p>
        </p:txBody>
      </p:sp>
      <p:sp>
        <p:nvSpPr>
          <p:cNvPr id="8" name="Rectangle 7">
            <a:extLst>
              <a:ext uri="{FF2B5EF4-FFF2-40B4-BE49-F238E27FC236}">
                <a16:creationId xmlns:a16="http://schemas.microsoft.com/office/drawing/2014/main" id="{14B0AF26-E013-44A7-B523-547507B2C987}"/>
              </a:ext>
              <a:ext uri="{C183D7F6-B498-43B3-948B-1728B52AA6E4}">
                <adec:decorative xmlns:adec="http://schemas.microsoft.com/office/drawing/2017/decorative" val="1"/>
              </a:ext>
            </a:extLst>
          </p:cNvPr>
          <p:cNvSpPr/>
          <p:nvPr/>
        </p:nvSpPr>
        <p:spPr>
          <a:xfrm>
            <a:off x="7754112" y="1600200"/>
            <a:ext cx="100182" cy="24688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76070D0A-4B01-4941-ABEC-BA90EBE3937E}"/>
              </a:ext>
              <a:ext uri="{C183D7F6-B498-43B3-948B-1728B52AA6E4}">
                <adec:decorative xmlns:adec="http://schemas.microsoft.com/office/drawing/2017/decorative" val="1"/>
              </a:ext>
            </a:extLst>
          </p:cNvPr>
          <p:cNvSpPr/>
          <p:nvPr/>
        </p:nvSpPr>
        <p:spPr>
          <a:xfrm>
            <a:off x="7754112" y="4149401"/>
            <a:ext cx="100182" cy="1371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Freeform: Shape 12">
            <a:extLst>
              <a:ext uri="{FF2B5EF4-FFF2-40B4-BE49-F238E27FC236}">
                <a16:creationId xmlns:a16="http://schemas.microsoft.com/office/drawing/2014/main" id="{F3558876-BD36-46B7-8E6A-CF1C634987B1}"/>
              </a:ext>
            </a:extLst>
          </p:cNvPr>
          <p:cNvSpPr/>
          <p:nvPr/>
        </p:nvSpPr>
        <p:spPr>
          <a:xfrm>
            <a:off x="7568183" y="411480"/>
            <a:ext cx="338328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228600" rtlCol="0" anchor="ctr" anchorCtr="0">
            <a:noAutofit/>
          </a:bodyPr>
          <a:lstStyle/>
          <a:p>
            <a:pPr lvl="0">
              <a:defRPr/>
            </a:pPr>
            <a:r>
              <a:rPr lang="en-US" dirty="0">
                <a:solidFill>
                  <a:srgbClr val="000000"/>
                </a:solidFill>
                <a:cs typeface="Calibri" panose="020F0502020204030204" pitchFamily="34" charset="0"/>
              </a:rPr>
              <a:t>The Person class </a:t>
            </a:r>
            <a:r>
              <a:rPr lang="en-US" b="1" dirty="0">
                <a:solidFill>
                  <a:schemeClr val="accent2"/>
                </a:solidFill>
                <a:cs typeface="Calibri" panose="020F0502020204030204" pitchFamily="34" charset="0"/>
              </a:rPr>
              <a:t>encapsulates</a:t>
            </a:r>
            <a:r>
              <a:rPr lang="en-US" dirty="0">
                <a:solidFill>
                  <a:srgbClr val="000000"/>
                </a:solidFill>
                <a:cs typeface="Calibri" panose="020F0502020204030204" pitchFamily="34" charset="0"/>
              </a:rPr>
              <a:t> the data and functionality into a single unit.</a:t>
            </a:r>
          </a:p>
        </p:txBody>
      </p:sp>
      <p:sp>
        <p:nvSpPr>
          <p:cNvPr id="9" name="Rectangle 8">
            <a:extLst>
              <a:ext uri="{FF2B5EF4-FFF2-40B4-BE49-F238E27FC236}">
                <a16:creationId xmlns:a16="http://schemas.microsoft.com/office/drawing/2014/main" id="{47E6DFC5-DF20-4E4B-A5CA-FCCEBE7BFD9F}"/>
              </a:ext>
            </a:extLst>
          </p:cNvPr>
          <p:cNvSpPr/>
          <p:nvPr/>
        </p:nvSpPr>
        <p:spPr>
          <a:xfrm>
            <a:off x="7854293" y="4149401"/>
            <a:ext cx="2811061" cy="13716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1600" dirty="0">
                <a:solidFill>
                  <a:schemeClr val="accent3"/>
                </a:solidFill>
                <a:latin typeface="Consolas" panose="020B0609020204030204" pitchFamily="49" charset="0"/>
              </a:rPr>
              <a:t>Person</a:t>
            </a:r>
            <a:r>
              <a:rPr lang="en-US" sz="1600" dirty="0">
                <a:solidFill>
                  <a:srgbClr val="0000FF"/>
                </a:solidFill>
                <a:latin typeface="Consolas" panose="020B0609020204030204" pitchFamily="49" charset="0"/>
              </a:rPr>
              <a:t> </a:t>
            </a:r>
            <a:r>
              <a:rPr lang="en-US" sz="1600" dirty="0">
                <a:solidFill>
                  <a:srgbClr val="000000"/>
                </a:solidFill>
                <a:latin typeface="Consolas" panose="020B0609020204030204" pitchFamily="49" charset="0"/>
              </a:rPr>
              <a:t>erica, lee;</a:t>
            </a:r>
          </a:p>
          <a:p>
            <a:endParaRPr lang="en-US" sz="1600" dirty="0">
              <a:solidFill>
                <a:srgbClr val="000000"/>
              </a:solidFill>
              <a:latin typeface="Consolas" panose="020B0609020204030204" pitchFamily="49" charset="0"/>
            </a:endParaRPr>
          </a:p>
          <a:p>
            <a:r>
              <a:rPr lang="en-US" sz="1600" dirty="0" err="1">
                <a:solidFill>
                  <a:srgbClr val="000000"/>
                </a:solidFill>
                <a:latin typeface="Consolas" panose="020B0609020204030204" pitchFamily="49" charset="0"/>
              </a:rPr>
              <a:t>erica.Print</a:t>
            </a:r>
            <a:r>
              <a:rPr lang="en-US" sz="1600" dirty="0">
                <a:solidFill>
                  <a:srgbClr val="000000"/>
                </a:solidFill>
                <a:latin typeface="Consolas" panose="020B0609020204030204" pitchFamily="49" charset="0"/>
              </a:rPr>
              <a:t>();</a:t>
            </a:r>
          </a:p>
          <a:p>
            <a:r>
              <a:rPr lang="en-US" sz="1600" dirty="0" err="1">
                <a:solidFill>
                  <a:srgbClr val="000000"/>
                </a:solidFill>
                <a:latin typeface="Consolas" panose="020B0609020204030204" pitchFamily="49" charset="0"/>
              </a:rPr>
              <a:t>lee.Print</a:t>
            </a:r>
            <a:r>
              <a:rPr lang="en-US" sz="1600" dirty="0">
                <a:solidFill>
                  <a:srgbClr val="000000"/>
                </a:solidFill>
                <a:latin typeface="Consolas" panose="020B0609020204030204" pitchFamily="49" charset="0"/>
              </a:rPr>
              <a:t>();</a:t>
            </a:r>
          </a:p>
        </p:txBody>
      </p:sp>
      <p:sp>
        <p:nvSpPr>
          <p:cNvPr id="17" name="Freeform: Shape 16">
            <a:extLst>
              <a:ext uri="{FF2B5EF4-FFF2-40B4-BE49-F238E27FC236}">
                <a16:creationId xmlns:a16="http://schemas.microsoft.com/office/drawing/2014/main" id="{E01C1D89-4195-49C7-860B-978B74EFA0FD}"/>
              </a:ext>
            </a:extLst>
          </p:cNvPr>
          <p:cNvSpPr/>
          <p:nvPr/>
        </p:nvSpPr>
        <p:spPr>
          <a:xfrm rot="10800000" flipV="1">
            <a:off x="7568184" y="5455727"/>
            <a:ext cx="3383279" cy="1060897"/>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11480" rIns="182880" bIns="228600" rtlCol="0" anchor="ctr" anchorCtr="0">
            <a:noAutofit/>
          </a:bodyPr>
          <a:lstStyle/>
          <a:p>
            <a:r>
              <a:rPr lang="en-US" dirty="0">
                <a:solidFill>
                  <a:srgbClr val="000000"/>
                </a:solidFill>
                <a:cs typeface="Calibri" panose="020F0502020204030204" pitchFamily="34" charset="0"/>
              </a:rPr>
              <a:t>Each of these </a:t>
            </a:r>
            <a:r>
              <a:rPr lang="en-US" b="1" dirty="0">
                <a:solidFill>
                  <a:schemeClr val="accent2"/>
                </a:solidFill>
                <a:latin typeface="Consolas" panose="020B0609020204030204" pitchFamily="49" charset="0"/>
                <a:cs typeface="Calibri" panose="020F0502020204030204" pitchFamily="34" charset="0"/>
              </a:rPr>
              <a:t>Person</a:t>
            </a:r>
            <a:r>
              <a:rPr lang="en-US" dirty="0">
                <a:solidFill>
                  <a:srgbClr val="000000"/>
                </a:solidFill>
                <a:cs typeface="Calibri" panose="020F0502020204030204" pitchFamily="34" charset="0"/>
              </a:rPr>
              <a:t> objects has the same grouping of data and functionality.</a:t>
            </a:r>
          </a:p>
        </p:txBody>
      </p:sp>
      <p:sp>
        <p:nvSpPr>
          <p:cNvPr id="3" name="Arrow: Right 2">
            <a:extLst>
              <a:ext uri="{FF2B5EF4-FFF2-40B4-BE49-F238E27FC236}">
                <a16:creationId xmlns:a16="http://schemas.microsoft.com/office/drawing/2014/main" id="{23A910D6-803D-4644-A1DC-57B4C9A73535}"/>
              </a:ext>
              <a:ext uri="{C183D7F6-B498-43B3-948B-1728B52AA6E4}">
                <adec:decorative xmlns:adec="http://schemas.microsoft.com/office/drawing/2017/decorative" val="1"/>
              </a:ext>
            </a:extLst>
          </p:cNvPr>
          <p:cNvSpPr/>
          <p:nvPr/>
        </p:nvSpPr>
        <p:spPr>
          <a:xfrm>
            <a:off x="6749508" y="2674620"/>
            <a:ext cx="802200" cy="594360"/>
          </a:xfrm>
          <a:prstGeom prst="rightArrow">
            <a:avLst/>
          </a:prstGeom>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57582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7" grpId="0" animBg="1"/>
      <p:bldP spid="8" grpId="0" animBg="1"/>
      <p:bldP spid="10" grpId="0" animBg="1"/>
      <p:bldP spid="13" grpId="0" animBg="1"/>
      <p:bldP spid="9" grpId="0" animBg="1"/>
      <p:bldP spid="17" grpId="0" animBg="1"/>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USED_PAGE_ORIENTATION" val="1"/>
  <p:tag name="ARTICULATE_USED_PAGE_SIZE" val="7"/>
  <p:tag name="ARTICULATE_SLIDE_COUNT" val="2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384">
      <a:dk1>
        <a:srgbClr val="000000"/>
      </a:dk1>
      <a:lt1>
        <a:srgbClr val="FFFFFF"/>
      </a:lt1>
      <a:dk2>
        <a:srgbClr val="00174E"/>
      </a:dk2>
      <a:lt2>
        <a:srgbClr val="FFFFFF"/>
      </a:lt2>
      <a:accent1>
        <a:srgbClr val="69EEF0"/>
      </a:accent1>
      <a:accent2>
        <a:srgbClr val="0451A5"/>
      </a:accent2>
      <a:accent3>
        <a:srgbClr val="3C556C"/>
      </a:accent3>
      <a:accent4>
        <a:srgbClr val="DD6F08"/>
      </a:accent4>
      <a:accent5>
        <a:srgbClr val="D63C51"/>
      </a:accent5>
      <a:accent6>
        <a:srgbClr val="0F8511"/>
      </a:accent6>
      <a:hlink>
        <a:srgbClr val="0451A5"/>
      </a:hlink>
      <a:folHlink>
        <a:srgbClr val="3C5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763DD9DAFD9A41AA71C049DC7C3692" ma:contentTypeVersion="11" ma:contentTypeDescription="Create a new document." ma:contentTypeScope="" ma:versionID="87d19087cef2b3648540fc791f3e4316">
  <xsd:schema xmlns:xsd="http://www.w3.org/2001/XMLSchema" xmlns:xs="http://www.w3.org/2001/XMLSchema" xmlns:p="http://schemas.microsoft.com/office/2006/metadata/properties" xmlns:ns3="893ce604-a07d-45c8-9760-1c451cf96fee" xmlns:ns4="c428bb1f-ac02-46ea-b9f2-2552abf989f6" targetNamespace="http://schemas.microsoft.com/office/2006/metadata/properties" ma:root="true" ma:fieldsID="8bf15136e8275782de5a0a1074427e18" ns3:_="" ns4:_="">
    <xsd:import namespace="893ce604-a07d-45c8-9760-1c451cf96fee"/>
    <xsd:import namespace="c428bb1f-ac02-46ea-b9f2-2552abf989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3ce604-a07d-45c8-9760-1c451cf96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28bb1f-ac02-46ea-b9f2-2552abf989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2F7F53-7F90-4A18-A882-85A947409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3ce604-a07d-45c8-9760-1c451cf96fee"/>
    <ds:schemaRef ds:uri="c428bb1f-ac02-46ea-b9f2-2552abf989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E0E413-BE29-43E1-87B2-464413A005AD}">
  <ds:schemaRefs>
    <ds:schemaRef ds:uri="http://schemas.microsoft.com/sharepoint/v3/contenttype/forms"/>
  </ds:schemaRefs>
</ds:datastoreItem>
</file>

<file path=customXml/itemProps3.xml><?xml version="1.0" encoding="utf-8"?>
<ds:datastoreItem xmlns:ds="http://schemas.openxmlformats.org/officeDocument/2006/customXml" ds:itemID="{97D3E7C2-7979-43AF-A8A9-C699DA8E02BD}">
  <ds:schemaRefs>
    <ds:schemaRef ds:uri="http://www.w3.org/XML/1998/namespace"/>
    <ds:schemaRef ds:uri="893ce604-a07d-45c8-9760-1c451cf96fee"/>
    <ds:schemaRef ds:uri="http://purl.org/dc/elements/1.1/"/>
    <ds:schemaRef ds:uri="http://purl.org/dc/dcmitype/"/>
    <ds:schemaRef ds:uri="http://schemas.microsoft.com/office/2006/documentManagement/types"/>
    <ds:schemaRef ds:uri="http://schemas.microsoft.com/office/2006/metadata/properties"/>
    <ds:schemaRef ds:uri="http://purl.org/dc/terms/"/>
    <ds:schemaRef ds:uri="c428bb1f-ac02-46ea-b9f2-2552abf989f6"/>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11638</TotalTime>
  <Words>9175</Words>
  <Application>Microsoft Office PowerPoint</Application>
  <PresentationFormat>Widescreen</PresentationFormat>
  <Paragraphs>1049</Paragraphs>
  <Slides>45</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Consolas</vt:lpstr>
      <vt:lpstr>Trebuchet MS</vt:lpstr>
      <vt:lpstr>Office Theme</vt:lpstr>
      <vt:lpstr>COP3503</vt:lpstr>
      <vt:lpstr>Welcome!</vt:lpstr>
      <vt:lpstr>What Is Object-Oriented Programming?</vt:lpstr>
      <vt:lpstr>What Is Object-Oriented Programming?</vt:lpstr>
      <vt:lpstr>Why Use Objects?</vt:lpstr>
      <vt:lpstr>Why Use Objects?</vt:lpstr>
      <vt:lpstr>Why Use Objects?</vt:lpstr>
      <vt:lpstr>A Car Is a Complex Object</vt:lpstr>
      <vt:lpstr>Encapsulation Example</vt:lpstr>
      <vt:lpstr>What Should Be a Class?</vt:lpstr>
      <vt:lpstr>What Should Be a Class?</vt:lpstr>
      <vt:lpstr>What Should Be a Class?</vt:lpstr>
      <vt:lpstr>What If We Didn’t Use Classes?</vt:lpstr>
      <vt:lpstr>Same Process With Classes</vt:lpstr>
      <vt:lpstr>Programs Have Lots of Classes</vt:lpstr>
      <vt:lpstr>Even Simple Programs Can Have a Lot of Classes</vt:lpstr>
      <vt:lpstr>Class Components</vt:lpstr>
      <vt:lpstr>Key Functions in a Class</vt:lpstr>
      <vt:lpstr>Key Functions in a Class</vt:lpstr>
      <vt:lpstr>Access Levels</vt:lpstr>
      <vt:lpstr>Access Levels</vt:lpstr>
      <vt:lpstr>Access Levels</vt:lpstr>
      <vt:lpstr>Access Levels</vt:lpstr>
      <vt:lpstr>Access Levels</vt:lpstr>
      <vt:lpstr>Accessibility Style</vt:lpstr>
      <vt:lpstr>How Do We Access Class Members?</vt:lpstr>
      <vt:lpstr>Structures, a Similar Concept to Classes</vt:lpstr>
      <vt:lpstr>Class vs. Struct</vt:lpstr>
      <vt:lpstr>Why Even Use Structures?</vt:lpstr>
      <vt:lpstr>Similarities With Other Languages</vt:lpstr>
      <vt:lpstr>Writing Classes in C++</vt:lpstr>
      <vt:lpstr>Writing Classes in C++</vt:lpstr>
      <vt:lpstr>Writing Classes in C++</vt:lpstr>
      <vt:lpstr>Two Files</vt:lpstr>
      <vt:lpstr>Classes and the this Variable</vt:lpstr>
      <vt:lpstr>Using this</vt:lpstr>
      <vt:lpstr>Where Does this Come From?</vt:lpstr>
      <vt:lpstr>Using this to Resolve Ambiguity</vt:lpstr>
      <vt:lpstr>Avoiding Ambiguity in the First Place</vt:lpstr>
      <vt:lpstr>The this Keyword Is Optional</vt:lpstr>
      <vt:lpstr>Why this-&gt; and not this.?</vt:lpstr>
      <vt:lpstr>Recap</vt:lpstr>
      <vt:lpstr>Conclusion</vt:lpstr>
      <vt:lpstr>Thank you for watching.</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Martin,Joshua L</cp:lastModifiedBy>
  <cp:revision>487</cp:revision>
  <dcterms:created xsi:type="dcterms:W3CDTF">2017-06-08T19:59:47Z</dcterms:created>
  <dcterms:modified xsi:type="dcterms:W3CDTF">2022-08-26T12:19:33Z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Hospitality_Template</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946E3964-23FC-46E3-B8C6-DCBEDE8240BF</vt:lpwstr>
  </property>
  <property fmtid="{D5CDD505-2E9C-101B-9397-08002B2CF9AE}" pid="6" name="ArticulateProjectFull">
    <vt:lpwstr>P:\UFO\COP3503_sp22_Fox\module_content\powerpoints\pptsANDscripts\M01\M01_01_COP3503_sp22_Fox_v10.ppta</vt:lpwstr>
  </property>
  <property fmtid="{D5CDD505-2E9C-101B-9397-08002B2CF9AE}" pid="7" name="ContentTypeId">
    <vt:lpwstr>0x010100C4763DD9DAFD9A41AA71C049DC7C3692</vt:lpwstr>
  </property>
</Properties>
</file>